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9"/>
    <p:sldId id="257" r:id="rId60"/>
    <p:sldId id="258" r:id="rId61"/>
    <p:sldId id="259" r:id="rId62"/>
    <p:sldId id="260" r:id="rId63"/>
    <p:sldId id="261" r:id="rId64"/>
    <p:sldId id="262" r:id="rId65"/>
    <p:sldId id="263" r:id="rId66"/>
    <p:sldId id="264" r:id="rId67"/>
    <p:sldId id="265" r:id="rId68"/>
    <p:sldId id="266" r:id="rId69"/>
    <p:sldId id="267" r:id="rId70"/>
    <p:sldId id="268" r:id="rId71"/>
    <p:sldId id="269" r:id="rId72"/>
    <p:sldId id="270" r:id="rId73"/>
    <p:sldId id="271" r:id="rId74"/>
    <p:sldId id="272" r:id="rId75"/>
    <p:sldId id="273" r:id="rId76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Times New Roman" charset="1" panose="02030502070405020303"/>
      <p:regular r:id="rId14"/>
    </p:embeddedFont>
    <p:embeddedFont>
      <p:font typeface="Times New Roman Bold" charset="1" panose="02030802070405020303"/>
      <p:regular r:id="rId15"/>
    </p:embeddedFont>
    <p:embeddedFont>
      <p:font typeface="Times New Roman Italics" charset="1" panose="02030502070405090303"/>
      <p:regular r:id="rId16"/>
    </p:embeddedFont>
    <p:embeddedFont>
      <p:font typeface="Times New Roman Bold Italics" charset="1" panose="02030802070405090303"/>
      <p:regular r:id="rId17"/>
    </p:embeddedFont>
    <p:embeddedFont>
      <p:font typeface="Times New Roman Medium" charset="1" panose="02030502070405020303"/>
      <p:regular r:id="rId18"/>
    </p:embeddedFont>
    <p:embeddedFont>
      <p:font typeface="Times New Roman Medium Italics" charset="1" panose="02030502070405090303"/>
      <p:regular r:id="rId19"/>
    </p:embeddedFont>
    <p:embeddedFont>
      <p:font typeface="Times New Roman Semi-Bold" charset="1" panose="02030702070405020303"/>
      <p:regular r:id="rId20"/>
    </p:embeddedFont>
    <p:embeddedFont>
      <p:font typeface="Times New Roman Semi-Bold Italics" charset="1" panose="02030702070405090303"/>
      <p:regular r:id="rId21"/>
    </p:embeddedFont>
    <p:embeddedFont>
      <p:font typeface="Times New Roman Ultra-Bold" charset="1" panose="02030902070405020303"/>
      <p:regular r:id="rId22"/>
    </p:embeddedFont>
    <p:embeddedFont>
      <p:font typeface="Playfair Display" charset="1" panose="00000500000000000000"/>
      <p:regular r:id="rId23"/>
    </p:embeddedFont>
    <p:embeddedFont>
      <p:font typeface="Playfair Display Bold" charset="1" panose="00000800000000000000"/>
      <p:regular r:id="rId24"/>
    </p:embeddedFont>
    <p:embeddedFont>
      <p:font typeface="Playfair Display Italics" charset="1" panose="00000500000000000000"/>
      <p:regular r:id="rId25"/>
    </p:embeddedFont>
    <p:embeddedFont>
      <p:font typeface="Playfair Display Bold Italics" charset="1" panose="00000800000000000000"/>
      <p:regular r:id="rId26"/>
    </p:embeddedFont>
    <p:embeddedFont>
      <p:font typeface="Playfair Display Heavy" charset="1" panose="00000A00000000000000"/>
      <p:regular r:id="rId27"/>
    </p:embeddedFont>
    <p:embeddedFont>
      <p:font typeface="Playfair Display Heavy Italics" charset="1" panose="00000A00000000000000"/>
      <p:regular r:id="rId28"/>
    </p:embeddedFont>
    <p:embeddedFont>
      <p:font typeface="Poppins" charset="1" panose="00000500000000000000"/>
      <p:regular r:id="rId29"/>
    </p:embeddedFont>
    <p:embeddedFont>
      <p:font typeface="Poppins Bold" charset="1" panose="00000800000000000000"/>
      <p:regular r:id="rId30"/>
    </p:embeddedFont>
    <p:embeddedFont>
      <p:font typeface="Poppins Italics" charset="1" panose="00000500000000000000"/>
      <p:regular r:id="rId31"/>
    </p:embeddedFont>
    <p:embeddedFont>
      <p:font typeface="Poppins Bold Italics" charset="1" panose="00000800000000000000"/>
      <p:regular r:id="rId32"/>
    </p:embeddedFont>
    <p:embeddedFont>
      <p:font typeface="Poppins Thin" charset="1" panose="00000300000000000000"/>
      <p:regular r:id="rId33"/>
    </p:embeddedFont>
    <p:embeddedFont>
      <p:font typeface="Poppins Thin Italics" charset="1" panose="00000300000000000000"/>
      <p:regular r:id="rId34"/>
    </p:embeddedFont>
    <p:embeddedFont>
      <p:font typeface="Poppins Extra-Light" charset="1" panose="00000300000000000000"/>
      <p:regular r:id="rId35"/>
    </p:embeddedFont>
    <p:embeddedFont>
      <p:font typeface="Poppins Extra-Light Italics" charset="1" panose="00000300000000000000"/>
      <p:regular r:id="rId36"/>
    </p:embeddedFont>
    <p:embeddedFont>
      <p:font typeface="Poppins Light" charset="1" panose="00000400000000000000"/>
      <p:regular r:id="rId37"/>
    </p:embeddedFont>
    <p:embeddedFont>
      <p:font typeface="Poppins Light Italics" charset="1" panose="00000400000000000000"/>
      <p:regular r:id="rId38"/>
    </p:embeddedFont>
    <p:embeddedFont>
      <p:font typeface="Poppins Medium" charset="1" panose="00000600000000000000"/>
      <p:regular r:id="rId39"/>
    </p:embeddedFont>
    <p:embeddedFont>
      <p:font typeface="Poppins Medium Italics" charset="1" panose="00000600000000000000"/>
      <p:regular r:id="rId40"/>
    </p:embeddedFont>
    <p:embeddedFont>
      <p:font typeface="Poppins Semi-Bold" charset="1" panose="00000700000000000000"/>
      <p:regular r:id="rId41"/>
    </p:embeddedFont>
    <p:embeddedFont>
      <p:font typeface="Poppins Semi-Bold Italics" charset="1" panose="00000700000000000000"/>
      <p:regular r:id="rId42"/>
    </p:embeddedFont>
    <p:embeddedFont>
      <p:font typeface="Poppins Ultra-Bold" charset="1" panose="00000900000000000000"/>
      <p:regular r:id="rId43"/>
    </p:embeddedFont>
    <p:embeddedFont>
      <p:font typeface="Poppins Ultra-Bold Italics" charset="1" panose="00000900000000000000"/>
      <p:regular r:id="rId44"/>
    </p:embeddedFont>
    <p:embeddedFont>
      <p:font typeface="Poppins Heavy" charset="1" panose="00000A00000000000000"/>
      <p:regular r:id="rId45"/>
    </p:embeddedFont>
    <p:embeddedFont>
      <p:font typeface="Poppins Heavy Italics" charset="1" panose="00000A00000000000000"/>
      <p:regular r:id="rId46"/>
    </p:embeddedFont>
    <p:embeddedFont>
      <p:font typeface="Roboto Slab" charset="1" panose="00000000000000000000"/>
      <p:regular r:id="rId47"/>
    </p:embeddedFont>
    <p:embeddedFont>
      <p:font typeface="Roboto Slab Bold" charset="1" panose="00000000000000000000"/>
      <p:regular r:id="rId48"/>
    </p:embeddedFont>
    <p:embeddedFont>
      <p:font typeface="Roboto Slab Thin" charset="1" panose="00000000000000000000"/>
      <p:regular r:id="rId49"/>
    </p:embeddedFont>
    <p:embeddedFont>
      <p:font typeface="Roboto Slab Light" charset="1" panose="00000000000000000000"/>
      <p:regular r:id="rId50"/>
    </p:embeddedFont>
    <p:embeddedFont>
      <p:font typeface="Open Sans" charset="1" panose="020B0606030504020204"/>
      <p:regular r:id="rId51"/>
    </p:embeddedFont>
    <p:embeddedFont>
      <p:font typeface="Open Sans Bold" charset="1" panose="020B0806030504020204"/>
      <p:regular r:id="rId52"/>
    </p:embeddedFont>
    <p:embeddedFont>
      <p:font typeface="Open Sans Italics" charset="1" panose="020B0606030504020204"/>
      <p:regular r:id="rId53"/>
    </p:embeddedFont>
    <p:embeddedFont>
      <p:font typeface="Open Sans Bold Italics" charset="1" panose="020B0806030504020204"/>
      <p:regular r:id="rId54"/>
    </p:embeddedFont>
    <p:embeddedFont>
      <p:font typeface="Open Sans Light" charset="1" panose="020B0306030504020204"/>
      <p:regular r:id="rId55"/>
    </p:embeddedFont>
    <p:embeddedFont>
      <p:font typeface="Open Sans Light Italics" charset="1" panose="020B0306030504020204"/>
      <p:regular r:id="rId56"/>
    </p:embeddedFont>
    <p:embeddedFont>
      <p:font typeface="Open Sans Ultra-Bold" charset="1" panose="00000000000000000000"/>
      <p:regular r:id="rId57"/>
    </p:embeddedFont>
    <p:embeddedFont>
      <p:font typeface="Open Sans Ultra-Bold Italics" charset="1" panose="0000000000000000000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slides/slide1.xml" Type="http://schemas.openxmlformats.org/officeDocument/2006/relationships/slide"/><Relationship Id="rId6" Target="fonts/font6.fntdata" Type="http://schemas.openxmlformats.org/officeDocument/2006/relationships/font"/><Relationship Id="rId60" Target="slides/slide2.xml" Type="http://schemas.openxmlformats.org/officeDocument/2006/relationships/slide"/><Relationship Id="rId61" Target="slides/slide3.xml" Type="http://schemas.openxmlformats.org/officeDocument/2006/relationships/slide"/><Relationship Id="rId62" Target="slides/slide4.xml" Type="http://schemas.openxmlformats.org/officeDocument/2006/relationships/slide"/><Relationship Id="rId63" Target="slides/slide5.xml" Type="http://schemas.openxmlformats.org/officeDocument/2006/relationships/slide"/><Relationship Id="rId64" Target="slides/slide6.xml" Type="http://schemas.openxmlformats.org/officeDocument/2006/relationships/slide"/><Relationship Id="rId65" Target="slides/slide7.xml" Type="http://schemas.openxmlformats.org/officeDocument/2006/relationships/slide"/><Relationship Id="rId66" Target="slides/slide8.xml" Type="http://schemas.openxmlformats.org/officeDocument/2006/relationships/slide"/><Relationship Id="rId67" Target="slides/slide9.xml" Type="http://schemas.openxmlformats.org/officeDocument/2006/relationships/slide"/><Relationship Id="rId68" Target="slides/slide10.xml" Type="http://schemas.openxmlformats.org/officeDocument/2006/relationships/slide"/><Relationship Id="rId69" Target="slides/slide11.xml" Type="http://schemas.openxmlformats.org/officeDocument/2006/relationships/slide"/><Relationship Id="rId7" Target="fonts/font7.fntdata" Type="http://schemas.openxmlformats.org/officeDocument/2006/relationships/font"/><Relationship Id="rId70" Target="slides/slide12.xml" Type="http://schemas.openxmlformats.org/officeDocument/2006/relationships/slide"/><Relationship Id="rId71" Target="slides/slide13.xml" Type="http://schemas.openxmlformats.org/officeDocument/2006/relationships/slide"/><Relationship Id="rId72" Target="slides/slide14.xml" Type="http://schemas.openxmlformats.org/officeDocument/2006/relationships/slide"/><Relationship Id="rId73" Target="slides/slide15.xml" Type="http://schemas.openxmlformats.org/officeDocument/2006/relationships/slide"/><Relationship Id="rId74" Target="slides/slide16.xml" Type="http://schemas.openxmlformats.org/officeDocument/2006/relationships/slide"/><Relationship Id="rId75" Target="slides/slide17.xml" Type="http://schemas.openxmlformats.org/officeDocument/2006/relationships/slide"/><Relationship Id="rId76" Target="slides/slide18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86450" y="3211526"/>
            <a:ext cx="10213768" cy="8301008"/>
          </a:xfrm>
          <a:custGeom>
            <a:avLst/>
            <a:gdLst/>
            <a:ahLst/>
            <a:cxnLst/>
            <a:rect r="r" b="b" t="t" l="l"/>
            <a:pathLst>
              <a:path h="8301008" w="10213768">
                <a:moveTo>
                  <a:pt x="0" y="0"/>
                </a:moveTo>
                <a:lnTo>
                  <a:pt x="10213769" y="0"/>
                </a:lnTo>
                <a:lnTo>
                  <a:pt x="10213769" y="8301008"/>
                </a:lnTo>
                <a:lnTo>
                  <a:pt x="0" y="8301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36259" y="1127079"/>
            <a:ext cx="6815483" cy="877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2"/>
              </a:lnSpc>
            </a:pPr>
            <a:r>
              <a:rPr lang="en-US" sz="5194" spc="-88">
                <a:solidFill>
                  <a:srgbClr val="FFFFFF"/>
                </a:solidFill>
                <a:latin typeface="Roboto Slab"/>
              </a:rPr>
              <a:t>CSE 460 - VLSI Design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10072432"/>
            <a:ext cx="6300047" cy="214568"/>
            <a:chOff x="0" y="0"/>
            <a:chExt cx="1659272" cy="565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59272" cy="56512"/>
            </a:xfrm>
            <a:custGeom>
              <a:avLst/>
              <a:gdLst/>
              <a:ahLst/>
              <a:cxnLst/>
              <a:rect r="r" b="b" t="t" l="l"/>
              <a:pathLst>
                <a:path h="56512" w="1659272">
                  <a:moveTo>
                    <a:pt x="0" y="0"/>
                  </a:moveTo>
                  <a:lnTo>
                    <a:pt x="1659272" y="0"/>
                  </a:lnTo>
                  <a:lnTo>
                    <a:pt x="1659272" y="56512"/>
                  </a:lnTo>
                  <a:lnTo>
                    <a:pt x="0" y="56512"/>
                  </a:lnTo>
                  <a:lnTo>
                    <a:pt x="0" y="0"/>
                  </a:lnTo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00047" y="252991"/>
            <a:ext cx="5687906" cy="79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52"/>
              </a:lnSpc>
            </a:pPr>
            <a:r>
              <a:rPr lang="en-US" sz="4680" spc="-79">
                <a:solidFill>
                  <a:srgbClr val="FFFFFF"/>
                </a:solidFill>
                <a:latin typeface="Roboto Slab"/>
              </a:rPr>
              <a:t>Paper Presentation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01994" y="7847378"/>
            <a:ext cx="7467949" cy="1684961"/>
            <a:chOff x="0" y="0"/>
            <a:chExt cx="9957265" cy="224661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706287"/>
              <a:ext cx="9957265" cy="1540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09"/>
                </a:lnSpc>
              </a:pPr>
              <a:r>
                <a:rPr lang="en-US" sz="1943">
                  <a:solidFill>
                    <a:srgbClr val="D9D9D9"/>
                  </a:solidFill>
                  <a:latin typeface="Poppins Bold"/>
                </a:rPr>
                <a:t>Name</a:t>
              </a:r>
              <a:r>
                <a:rPr lang="en-US" sz="1943">
                  <a:solidFill>
                    <a:srgbClr val="D9D9D9"/>
                  </a:solidFill>
                  <a:latin typeface="Poppins"/>
                </a:rPr>
                <a:t> - Ashakuzzaman Odree ;</a:t>
              </a:r>
              <a:r>
                <a:rPr lang="en-US" sz="1943">
                  <a:solidFill>
                    <a:srgbClr val="D9D9D9"/>
                  </a:solidFill>
                  <a:latin typeface="Poppins Bold"/>
                </a:rPr>
                <a:t> ID</a:t>
              </a:r>
              <a:r>
                <a:rPr lang="en-US" sz="1943">
                  <a:solidFill>
                    <a:srgbClr val="D9D9D9"/>
                  </a:solidFill>
                  <a:latin typeface="Poppins"/>
                </a:rPr>
                <a:t> - 20301268</a:t>
              </a:r>
            </a:p>
            <a:p>
              <a:pPr>
                <a:lnSpc>
                  <a:spcPts val="3109"/>
                </a:lnSpc>
              </a:pPr>
              <a:r>
                <a:rPr lang="en-US" sz="1943">
                  <a:solidFill>
                    <a:srgbClr val="D9D9D9"/>
                  </a:solidFill>
                  <a:latin typeface="Poppins Bold"/>
                </a:rPr>
                <a:t>Name</a:t>
              </a:r>
              <a:r>
                <a:rPr lang="en-US" sz="1943">
                  <a:solidFill>
                    <a:srgbClr val="D9D9D9"/>
                  </a:solidFill>
                  <a:latin typeface="Poppins"/>
                </a:rPr>
                <a:t> - Md Rakibul Islam ; </a:t>
              </a:r>
              <a:r>
                <a:rPr lang="en-US" sz="1943">
                  <a:solidFill>
                    <a:srgbClr val="D9D9D9"/>
                  </a:solidFill>
                  <a:latin typeface="Poppins Bold"/>
                </a:rPr>
                <a:t>ID</a:t>
              </a:r>
              <a:r>
                <a:rPr lang="en-US" sz="1943">
                  <a:solidFill>
                    <a:srgbClr val="D9D9D9"/>
                  </a:solidFill>
                  <a:latin typeface="Poppins"/>
                </a:rPr>
                <a:t> - 20301373</a:t>
              </a:r>
            </a:p>
            <a:p>
              <a:pPr>
                <a:lnSpc>
                  <a:spcPts val="3109"/>
                </a:lnSpc>
              </a:pPr>
              <a:r>
                <a:rPr lang="en-US" sz="1943">
                  <a:solidFill>
                    <a:srgbClr val="D9D9D9"/>
                  </a:solidFill>
                  <a:latin typeface="Poppins Bold"/>
                </a:rPr>
                <a:t>Name</a:t>
              </a:r>
              <a:r>
                <a:rPr lang="en-US" sz="1943">
                  <a:solidFill>
                    <a:srgbClr val="D9D9D9"/>
                  </a:solidFill>
                  <a:latin typeface="Poppins"/>
                </a:rPr>
                <a:t> - Priti Saha ; </a:t>
              </a:r>
              <a:r>
                <a:rPr lang="en-US" sz="1943">
                  <a:solidFill>
                    <a:srgbClr val="D9D9D9"/>
                  </a:solidFill>
                  <a:latin typeface="Poppins Bold"/>
                </a:rPr>
                <a:t>ID</a:t>
              </a:r>
              <a:r>
                <a:rPr lang="en-US" sz="1943">
                  <a:solidFill>
                    <a:srgbClr val="D9D9D9"/>
                  </a:solidFill>
                  <a:latin typeface="Poppins"/>
                </a:rPr>
                <a:t> - 20101475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8542703" cy="578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29"/>
                </a:lnSpc>
              </a:pPr>
              <a:r>
                <a:rPr lang="en-US" sz="2592" spc="399">
                  <a:solidFill>
                    <a:srgbClr val="FFFFFF"/>
                  </a:solidFill>
                  <a:latin typeface="Glacial Indifference Bold"/>
                </a:rPr>
                <a:t>PRESENTED BY -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01994" y="4269350"/>
            <a:ext cx="10984456" cy="194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1"/>
              </a:lnSpc>
            </a:pPr>
            <a:r>
              <a:rPr lang="en-US" sz="3444" spc="127">
                <a:solidFill>
                  <a:srgbClr val="FFFFFF"/>
                </a:solidFill>
                <a:latin typeface="Playfair Display Heavy"/>
              </a:rPr>
              <a:t>Paper -A method to speed up VLSI hierarchical physical design in </a:t>
            </a:r>
            <a:r>
              <a:rPr lang="en-US" sz="3444" spc="127">
                <a:solidFill>
                  <a:srgbClr val="FFFFFF"/>
                </a:solidFill>
                <a:latin typeface="Playfair Display Heavy"/>
              </a:rPr>
              <a:t>floorplanning.</a:t>
            </a:r>
          </a:p>
          <a:p>
            <a:pPr>
              <a:lnSpc>
                <a:spcPts val="5201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-12536724" y="3490874"/>
            <a:ext cx="16230600" cy="78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2"/>
              </a:lnSpc>
            </a:pPr>
            <a:r>
              <a:rPr lang="en-US" sz="5475" spc="925">
                <a:solidFill>
                  <a:srgbClr val="FFFFFF"/>
                </a:solidFill>
                <a:latin typeface="Glacial Indifference"/>
              </a:rPr>
              <a:t>WILL YOU BE MY</a:t>
            </a:r>
          </a:p>
        </p:txBody>
      </p:sp>
      <p:sp>
        <p:nvSpPr>
          <p:cNvPr name="AutoShape 14" id="14"/>
          <p:cNvSpPr/>
          <p:nvPr/>
        </p:nvSpPr>
        <p:spPr>
          <a:xfrm>
            <a:off x="4087413" y="2291341"/>
            <a:ext cx="9766905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3258756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456135" y="1456135"/>
            <a:ext cx="3249231" cy="336960"/>
            <a:chOff x="0" y="0"/>
            <a:chExt cx="855764" cy="887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5764" cy="88747"/>
            </a:xfrm>
            <a:custGeom>
              <a:avLst/>
              <a:gdLst/>
              <a:ahLst/>
              <a:cxnLst/>
              <a:rect r="r" b="b" t="t" l="l"/>
              <a:pathLst>
                <a:path h="88747" w="855764">
                  <a:moveTo>
                    <a:pt x="0" y="0"/>
                  </a:moveTo>
                  <a:lnTo>
                    <a:pt x="855764" y="0"/>
                  </a:lnTo>
                  <a:lnTo>
                    <a:pt x="855764" y="88747"/>
                  </a:lnTo>
                  <a:lnTo>
                    <a:pt x="0" y="88747"/>
                  </a:lnTo>
                  <a:lnTo>
                    <a:pt x="0" y="0"/>
                  </a:lnTo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307858" y="4190624"/>
            <a:ext cx="5602505" cy="3901744"/>
          </a:xfrm>
          <a:custGeom>
            <a:avLst/>
            <a:gdLst/>
            <a:ahLst/>
            <a:cxnLst/>
            <a:rect r="r" b="b" t="t" l="l"/>
            <a:pathLst>
              <a:path h="3901744" w="5602505">
                <a:moveTo>
                  <a:pt x="0" y="0"/>
                </a:moveTo>
                <a:lnTo>
                  <a:pt x="5602505" y="0"/>
                </a:lnTo>
                <a:lnTo>
                  <a:pt x="5602505" y="3901744"/>
                </a:lnTo>
                <a:lnTo>
                  <a:pt x="0" y="3901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27469"/>
            <a:ext cx="11980769" cy="813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10"/>
              </a:lnSpc>
            </a:pPr>
            <a:r>
              <a:rPr lang="en-US" sz="4200">
                <a:solidFill>
                  <a:srgbClr val="FFFFFF"/>
                </a:solidFill>
                <a:latin typeface="Poppins Bold"/>
              </a:rPr>
              <a:t>Simplified Model and Flex Filler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709345"/>
            <a:ext cx="10289089" cy="554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1009" indent="-250504" lvl="1">
              <a:lnSpc>
                <a:spcPts val="4432"/>
              </a:lnSpc>
              <a:buFont typeface="Arial"/>
              <a:buChar char="•"/>
            </a:pPr>
            <a:r>
              <a:rPr lang="en-US" sz="2320">
                <a:solidFill>
                  <a:srgbClr val="FFFFFF"/>
                </a:solidFill>
                <a:latin typeface="Times New Roman"/>
              </a:rPr>
              <a:t>Delve into the concept of a simplified model for swift floorplanning.</a:t>
            </a:r>
          </a:p>
          <a:p>
            <a:pPr marL="501009" indent="-250504" lvl="1">
              <a:lnSpc>
                <a:spcPts val="4432"/>
              </a:lnSpc>
              <a:buFont typeface="Arial"/>
              <a:buChar char="•"/>
            </a:pPr>
            <a:r>
              <a:rPr lang="en-US" sz="2320">
                <a:solidFill>
                  <a:srgbClr val="FFFFFF"/>
                </a:solidFill>
                <a:latin typeface="Times New Roman"/>
              </a:rPr>
              <a:t>Describe the use of logic minimization algorithms for design size reduction.</a:t>
            </a:r>
          </a:p>
          <a:p>
            <a:pPr marL="501009" indent="-250504" lvl="1">
              <a:lnSpc>
                <a:spcPts val="4432"/>
              </a:lnSpc>
              <a:buFont typeface="Arial"/>
              <a:buChar char="•"/>
            </a:pPr>
            <a:r>
              <a:rPr lang="en-US" sz="2320">
                <a:solidFill>
                  <a:srgbClr val="FFFFFF"/>
                </a:solidFill>
                <a:latin typeface="Times New Roman"/>
              </a:rPr>
              <a:t>Detail the core of the method: a simplified model utilizing ART technology.</a:t>
            </a:r>
          </a:p>
          <a:p>
            <a:pPr marL="501009" indent="-250504" lvl="1">
              <a:lnSpc>
                <a:spcPts val="4432"/>
              </a:lnSpc>
              <a:buFont typeface="Arial"/>
              <a:buChar char="•"/>
            </a:pPr>
            <a:r>
              <a:rPr lang="en-US" sz="2320">
                <a:solidFill>
                  <a:srgbClr val="FFFFFF"/>
                </a:solidFill>
                <a:latin typeface="Times New Roman"/>
              </a:rPr>
              <a:t>Introduce the flex filler as a solution for replacing irrelevant internal logic units.</a:t>
            </a:r>
          </a:p>
          <a:p>
            <a:pPr marL="501009" indent="-250504" lvl="1">
              <a:lnSpc>
                <a:spcPts val="4432"/>
              </a:lnSpc>
              <a:buFont typeface="Arial"/>
              <a:buChar char="•"/>
            </a:pPr>
            <a:r>
              <a:rPr lang="en-US" sz="2320">
                <a:solidFill>
                  <a:srgbClr val="FFFFFF"/>
                </a:solidFill>
                <a:latin typeface="Times New Roman"/>
              </a:rPr>
              <a:t>Highlight flex filler advantages: larger area, absence of logical connections, reduced P&amp;R runtime.</a:t>
            </a:r>
          </a:p>
          <a:p>
            <a:pPr marL="501009" indent="-250504" lvl="1">
              <a:lnSpc>
                <a:spcPts val="4432"/>
              </a:lnSpc>
              <a:buFont typeface="Arial"/>
              <a:buChar char="•"/>
            </a:pPr>
            <a:r>
              <a:rPr lang="en-US" sz="2320">
                <a:solidFill>
                  <a:srgbClr val="FFFFFF"/>
                </a:solidFill>
                <a:latin typeface="Times New Roman"/>
              </a:rPr>
              <a:t>Emphasize that the simplified model preserves interface connections, enhances floorplanning, and maintains design quality.</a:t>
            </a:r>
          </a:p>
          <a:p>
            <a:pPr>
              <a:lnSpc>
                <a:spcPts val="4432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98624" y="3749556"/>
            <a:ext cx="11133416" cy="1515794"/>
            <a:chOff x="0" y="0"/>
            <a:chExt cx="2639032" cy="3592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9032" cy="359299"/>
            </a:xfrm>
            <a:custGeom>
              <a:avLst/>
              <a:gdLst/>
              <a:ahLst/>
              <a:cxnLst/>
              <a:rect r="r" b="b" t="t" l="l"/>
              <a:pathLst>
                <a:path h="359299" w="2639032">
                  <a:moveTo>
                    <a:pt x="13212" y="0"/>
                  </a:moveTo>
                  <a:lnTo>
                    <a:pt x="2625820" y="0"/>
                  </a:lnTo>
                  <a:cubicBezTo>
                    <a:pt x="2629324" y="0"/>
                    <a:pt x="2632685" y="1392"/>
                    <a:pt x="2635162" y="3870"/>
                  </a:cubicBezTo>
                  <a:cubicBezTo>
                    <a:pt x="2637640" y="6348"/>
                    <a:pt x="2639032" y="9708"/>
                    <a:pt x="2639032" y="13212"/>
                  </a:cubicBezTo>
                  <a:lnTo>
                    <a:pt x="2639032" y="346087"/>
                  </a:lnTo>
                  <a:cubicBezTo>
                    <a:pt x="2639032" y="349591"/>
                    <a:pt x="2637640" y="352952"/>
                    <a:pt x="2635162" y="355430"/>
                  </a:cubicBezTo>
                  <a:cubicBezTo>
                    <a:pt x="2632685" y="357907"/>
                    <a:pt x="2629324" y="359299"/>
                    <a:pt x="2625820" y="359299"/>
                  </a:cubicBezTo>
                  <a:lnTo>
                    <a:pt x="13212" y="359299"/>
                  </a:lnTo>
                  <a:cubicBezTo>
                    <a:pt x="9708" y="359299"/>
                    <a:pt x="6348" y="357907"/>
                    <a:pt x="3870" y="355430"/>
                  </a:cubicBezTo>
                  <a:cubicBezTo>
                    <a:pt x="1392" y="352952"/>
                    <a:pt x="0" y="349591"/>
                    <a:pt x="0" y="346087"/>
                  </a:cubicBezTo>
                  <a:lnTo>
                    <a:pt x="0" y="13212"/>
                  </a:lnTo>
                  <a:cubicBezTo>
                    <a:pt x="0" y="9708"/>
                    <a:pt x="1392" y="6348"/>
                    <a:pt x="3870" y="3870"/>
                  </a:cubicBezTo>
                  <a:cubicBezTo>
                    <a:pt x="6348" y="1392"/>
                    <a:pt x="9708" y="0"/>
                    <a:pt x="13212" y="0"/>
                  </a:cubicBez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360815" y="4261708"/>
            <a:ext cx="5969920" cy="465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8"/>
              </a:lnSpc>
            </a:pPr>
            <a:r>
              <a:rPr lang="en-US" sz="2670">
                <a:solidFill>
                  <a:srgbClr val="FFFFFF"/>
                </a:solidFill>
                <a:latin typeface="Poppins Bold"/>
              </a:rPr>
              <a:t>Chip Size Reduction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656312" y="5265350"/>
            <a:ext cx="10075729" cy="1403252"/>
            <a:chOff x="0" y="0"/>
            <a:chExt cx="2388321" cy="3326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8321" cy="332623"/>
            </a:xfrm>
            <a:custGeom>
              <a:avLst/>
              <a:gdLst/>
              <a:ahLst/>
              <a:cxnLst/>
              <a:rect r="r" b="b" t="t" l="l"/>
              <a:pathLst>
                <a:path h="332623" w="2388321">
                  <a:moveTo>
                    <a:pt x="9989" y="0"/>
                  </a:moveTo>
                  <a:lnTo>
                    <a:pt x="2378332" y="0"/>
                  </a:lnTo>
                  <a:cubicBezTo>
                    <a:pt x="2383849" y="0"/>
                    <a:pt x="2388321" y="4472"/>
                    <a:pt x="2388321" y="9989"/>
                  </a:cubicBezTo>
                  <a:lnTo>
                    <a:pt x="2388321" y="322634"/>
                  </a:lnTo>
                  <a:cubicBezTo>
                    <a:pt x="2388321" y="325283"/>
                    <a:pt x="2387269" y="327824"/>
                    <a:pt x="2385395" y="329697"/>
                  </a:cubicBezTo>
                  <a:cubicBezTo>
                    <a:pt x="2383522" y="331570"/>
                    <a:pt x="2380981" y="332623"/>
                    <a:pt x="2378332" y="332623"/>
                  </a:cubicBezTo>
                  <a:lnTo>
                    <a:pt x="9989" y="332623"/>
                  </a:lnTo>
                  <a:cubicBezTo>
                    <a:pt x="7340" y="332623"/>
                    <a:pt x="4799" y="331570"/>
                    <a:pt x="2926" y="329697"/>
                  </a:cubicBezTo>
                  <a:cubicBezTo>
                    <a:pt x="1052" y="327824"/>
                    <a:pt x="0" y="325283"/>
                    <a:pt x="0" y="322634"/>
                  </a:cubicBezTo>
                  <a:lnTo>
                    <a:pt x="0" y="9989"/>
                  </a:lnTo>
                  <a:cubicBezTo>
                    <a:pt x="0" y="7340"/>
                    <a:pt x="1052" y="4799"/>
                    <a:pt x="2926" y="2926"/>
                  </a:cubicBezTo>
                  <a:cubicBezTo>
                    <a:pt x="4799" y="1052"/>
                    <a:pt x="7340" y="0"/>
                    <a:pt x="9989" y="0"/>
                  </a:cubicBez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379104" y="5721231"/>
            <a:ext cx="6106330" cy="465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8"/>
              </a:lnSpc>
            </a:pPr>
            <a:r>
              <a:rPr lang="en-US" sz="2670">
                <a:solidFill>
                  <a:srgbClr val="FFFFFF"/>
                </a:solidFill>
                <a:latin typeface="Poppins Bold"/>
              </a:rPr>
              <a:t>Runtime Improvement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588041" y="6668602"/>
            <a:ext cx="9144000" cy="1515794"/>
            <a:chOff x="0" y="0"/>
            <a:chExt cx="2167467" cy="35929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67467" cy="359299"/>
            </a:xfrm>
            <a:custGeom>
              <a:avLst/>
              <a:gdLst/>
              <a:ahLst/>
              <a:cxnLst/>
              <a:rect r="r" b="b" t="t" l="l"/>
              <a:pathLst>
                <a:path h="359299" w="2167467">
                  <a:moveTo>
                    <a:pt x="11007" y="0"/>
                  </a:moveTo>
                  <a:lnTo>
                    <a:pt x="2156460" y="0"/>
                  </a:lnTo>
                  <a:cubicBezTo>
                    <a:pt x="2162539" y="0"/>
                    <a:pt x="2167467" y="4928"/>
                    <a:pt x="2167467" y="11007"/>
                  </a:cubicBezTo>
                  <a:lnTo>
                    <a:pt x="2167467" y="348293"/>
                  </a:lnTo>
                  <a:cubicBezTo>
                    <a:pt x="2167467" y="354371"/>
                    <a:pt x="2162539" y="359299"/>
                    <a:pt x="2156460" y="359299"/>
                  </a:cubicBezTo>
                  <a:lnTo>
                    <a:pt x="11007" y="359299"/>
                  </a:lnTo>
                  <a:cubicBezTo>
                    <a:pt x="4928" y="359299"/>
                    <a:pt x="0" y="354371"/>
                    <a:pt x="0" y="348293"/>
                  </a:cubicBezTo>
                  <a:lnTo>
                    <a:pt x="0" y="11007"/>
                  </a:lnTo>
                  <a:cubicBezTo>
                    <a:pt x="0" y="4928"/>
                    <a:pt x="4928" y="0"/>
                    <a:pt x="11007" y="0"/>
                  </a:cubicBez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350232" y="7180754"/>
            <a:ext cx="5969920" cy="465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8"/>
              </a:lnSpc>
            </a:pPr>
            <a:r>
              <a:rPr lang="en-US" sz="2670">
                <a:solidFill>
                  <a:srgbClr val="FFFFFF"/>
                </a:solidFill>
                <a:latin typeface="Poppins Bold"/>
              </a:rPr>
              <a:t>Congestion Analysis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645728" y="8184396"/>
            <a:ext cx="8086313" cy="1403252"/>
            <a:chOff x="0" y="0"/>
            <a:chExt cx="1916756" cy="33262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6756" cy="332623"/>
            </a:xfrm>
            <a:custGeom>
              <a:avLst/>
              <a:gdLst/>
              <a:ahLst/>
              <a:cxnLst/>
              <a:rect r="r" b="b" t="t" l="l"/>
              <a:pathLst>
                <a:path h="332623" w="1916756">
                  <a:moveTo>
                    <a:pt x="12446" y="0"/>
                  </a:moveTo>
                  <a:lnTo>
                    <a:pt x="1904309" y="0"/>
                  </a:lnTo>
                  <a:cubicBezTo>
                    <a:pt x="1907610" y="0"/>
                    <a:pt x="1910776" y="1311"/>
                    <a:pt x="1913110" y="3645"/>
                  </a:cubicBezTo>
                  <a:cubicBezTo>
                    <a:pt x="1915444" y="5980"/>
                    <a:pt x="1916756" y="9145"/>
                    <a:pt x="1916756" y="12446"/>
                  </a:cubicBezTo>
                  <a:lnTo>
                    <a:pt x="1916756" y="320176"/>
                  </a:lnTo>
                  <a:cubicBezTo>
                    <a:pt x="1916756" y="323477"/>
                    <a:pt x="1915444" y="326643"/>
                    <a:pt x="1913110" y="328977"/>
                  </a:cubicBezTo>
                  <a:cubicBezTo>
                    <a:pt x="1910776" y="331311"/>
                    <a:pt x="1907610" y="332623"/>
                    <a:pt x="1904309" y="332623"/>
                  </a:cubicBezTo>
                  <a:lnTo>
                    <a:pt x="12446" y="332623"/>
                  </a:lnTo>
                  <a:cubicBezTo>
                    <a:pt x="9145" y="332623"/>
                    <a:pt x="5980" y="331311"/>
                    <a:pt x="3645" y="328977"/>
                  </a:cubicBezTo>
                  <a:cubicBezTo>
                    <a:pt x="1311" y="326643"/>
                    <a:pt x="0" y="323477"/>
                    <a:pt x="0" y="320176"/>
                  </a:cubicBezTo>
                  <a:lnTo>
                    <a:pt x="0" y="12446"/>
                  </a:lnTo>
                  <a:cubicBezTo>
                    <a:pt x="0" y="9145"/>
                    <a:pt x="1311" y="5980"/>
                    <a:pt x="3645" y="3645"/>
                  </a:cubicBezTo>
                  <a:cubicBezTo>
                    <a:pt x="5980" y="1311"/>
                    <a:pt x="9145" y="0"/>
                    <a:pt x="12446" y="0"/>
                  </a:cubicBez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368521" y="8640277"/>
            <a:ext cx="6106330" cy="465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8"/>
              </a:lnSpc>
            </a:pPr>
            <a:r>
              <a:rPr lang="en-US" sz="2670">
                <a:solidFill>
                  <a:srgbClr val="FFFFFF"/>
                </a:solidFill>
                <a:latin typeface="Poppins Bold"/>
              </a:rPr>
              <a:t>Combined Benefits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7254" y="1545749"/>
            <a:ext cx="1311815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101010"/>
                </a:solidFill>
                <a:latin typeface="Poppins Bold"/>
              </a:rPr>
              <a:t>Experimental Result  and Analysis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-839998" y="4029355"/>
            <a:ext cx="8166327" cy="6636996"/>
          </a:xfrm>
          <a:custGeom>
            <a:avLst/>
            <a:gdLst/>
            <a:ahLst/>
            <a:cxnLst/>
            <a:rect r="r" b="b" t="t" l="l"/>
            <a:pathLst>
              <a:path h="6636996" w="8166327">
                <a:moveTo>
                  <a:pt x="8166327" y="0"/>
                </a:moveTo>
                <a:lnTo>
                  <a:pt x="0" y="0"/>
                </a:lnTo>
                <a:lnTo>
                  <a:pt x="0" y="6636996"/>
                </a:lnTo>
                <a:lnTo>
                  <a:pt x="8166327" y="6636996"/>
                </a:lnTo>
                <a:lnTo>
                  <a:pt x="81663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70318" y="4491827"/>
            <a:ext cx="10783441" cy="3710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6453" indent="-288226" lvl="1">
              <a:lnSpc>
                <a:spcPts val="4886"/>
              </a:lnSpc>
              <a:buFont typeface="Arial"/>
              <a:buChar char="•"/>
            </a:pPr>
            <a:r>
              <a:rPr lang="en-US" sz="2670">
                <a:solidFill>
                  <a:srgbClr val="FFFFFF"/>
                </a:solidFill>
                <a:latin typeface="Times New Roman"/>
              </a:rPr>
              <a:t>Original design size: 2.1M (2,086,769 instances)</a:t>
            </a:r>
          </a:p>
          <a:p>
            <a:pPr algn="just" marL="576453" indent="-288226" lvl="1">
              <a:lnSpc>
                <a:spcPts val="4886"/>
              </a:lnSpc>
              <a:buFont typeface="Arial"/>
              <a:buChar char="•"/>
            </a:pPr>
            <a:r>
              <a:rPr lang="en-US" sz="2670">
                <a:solidFill>
                  <a:srgbClr val="FFFFFF"/>
                </a:solidFill>
                <a:latin typeface="Times New Roman"/>
              </a:rPr>
              <a:t>After simplified model creation: 0.2M (128,695 instances + 71,829 inactive logics reduced)</a:t>
            </a:r>
          </a:p>
          <a:p>
            <a:pPr algn="just" marL="576453" indent="-288226" lvl="1">
              <a:lnSpc>
                <a:spcPts val="4886"/>
              </a:lnSpc>
              <a:buFont typeface="Arial"/>
              <a:buChar char="•"/>
            </a:pPr>
            <a:r>
              <a:rPr lang="en-US" sz="2670">
                <a:solidFill>
                  <a:srgbClr val="FFFFFF"/>
                </a:solidFill>
                <a:latin typeface="Times New Roman"/>
              </a:rPr>
              <a:t>Netlist size reduction: 9.6% </a:t>
            </a:r>
          </a:p>
          <a:p>
            <a:pPr algn="just" marL="576453" indent="-288226" lvl="1">
              <a:lnSpc>
                <a:spcPts val="4886"/>
              </a:lnSpc>
              <a:buFont typeface="Arial"/>
              <a:buChar char="•"/>
            </a:pPr>
            <a:r>
              <a:rPr lang="en-US" sz="2670">
                <a:solidFill>
                  <a:srgbClr val="FFFFFF"/>
                </a:solidFill>
                <a:latin typeface="Times New Roman"/>
              </a:rPr>
              <a:t>The simplified model effectively reduced the netlist size and improved subsequent design steps.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700" y="3257752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-1456135" y="1474182"/>
            <a:ext cx="3249231" cy="336960"/>
            <a:chOff x="0" y="0"/>
            <a:chExt cx="855764" cy="887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5764" cy="88747"/>
            </a:xfrm>
            <a:custGeom>
              <a:avLst/>
              <a:gdLst/>
              <a:ahLst/>
              <a:cxnLst/>
              <a:rect r="r" b="b" t="t" l="l"/>
              <a:pathLst>
                <a:path h="88747" w="855764">
                  <a:moveTo>
                    <a:pt x="0" y="0"/>
                  </a:moveTo>
                  <a:lnTo>
                    <a:pt x="855764" y="0"/>
                  </a:lnTo>
                  <a:lnTo>
                    <a:pt x="855764" y="88747"/>
                  </a:lnTo>
                  <a:lnTo>
                    <a:pt x="0" y="88747"/>
                  </a:lnTo>
                  <a:lnTo>
                    <a:pt x="0" y="0"/>
                  </a:lnTo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12280" y="4374601"/>
            <a:ext cx="4161059" cy="4154677"/>
          </a:xfrm>
          <a:custGeom>
            <a:avLst/>
            <a:gdLst/>
            <a:ahLst/>
            <a:cxnLst/>
            <a:rect r="r" b="b" t="t" l="l"/>
            <a:pathLst>
              <a:path h="4154677" w="4161059">
                <a:moveTo>
                  <a:pt x="0" y="0"/>
                </a:moveTo>
                <a:lnTo>
                  <a:pt x="4161058" y="0"/>
                </a:lnTo>
                <a:lnTo>
                  <a:pt x="4161058" y="4154676"/>
                </a:lnTo>
                <a:lnTo>
                  <a:pt x="0" y="4154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2082" y="1415898"/>
            <a:ext cx="891647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Chip Size Reduction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2041" y="8756650"/>
            <a:ext cx="6101536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Fig: </a:t>
            </a:r>
            <a:r>
              <a:rPr lang="en-US" sz="2499">
                <a:solidFill>
                  <a:srgbClr val="FFFFFF"/>
                </a:solidFill>
                <a:latin typeface="Times New Roman"/>
              </a:rPr>
              <a:t>Chip design result of floorplanning with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simplified model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52387" y="3846108"/>
            <a:ext cx="10783441" cy="494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86"/>
              </a:lnSpc>
            </a:pPr>
          </a:p>
          <a:p>
            <a:pPr algn="just" marL="576453" indent="-288226" lvl="1">
              <a:lnSpc>
                <a:spcPts val="4886"/>
              </a:lnSpc>
              <a:buFont typeface="Arial"/>
              <a:buChar char="•"/>
            </a:pPr>
            <a:r>
              <a:rPr lang="en-US" sz="2670">
                <a:solidFill>
                  <a:srgbClr val="FFFFFF"/>
                </a:solidFill>
                <a:latin typeface="Times New Roman"/>
              </a:rPr>
              <a:t>Total runtime without simplified model: 807.95 minutes</a:t>
            </a:r>
          </a:p>
          <a:p>
            <a:pPr algn="just" marL="576453" indent="-288226" lvl="1">
              <a:lnSpc>
                <a:spcPts val="4886"/>
              </a:lnSpc>
              <a:buFont typeface="Arial"/>
              <a:buChar char="•"/>
            </a:pPr>
            <a:r>
              <a:rPr lang="en-US" sz="2670">
                <a:solidFill>
                  <a:srgbClr val="FFFFFF"/>
                </a:solidFill>
                <a:latin typeface="Times New Roman"/>
              </a:rPr>
              <a:t>Total runtime with simplified model partition: 145.08 minutes</a:t>
            </a:r>
          </a:p>
          <a:p>
            <a:pPr algn="just" marL="576453" indent="-288226" lvl="1">
              <a:lnSpc>
                <a:spcPts val="4886"/>
              </a:lnSpc>
              <a:buFont typeface="Arial"/>
              <a:buChar char="•"/>
            </a:pPr>
            <a:r>
              <a:rPr lang="en-US" sz="2670">
                <a:solidFill>
                  <a:srgbClr val="FFFFFF"/>
                </a:solidFill>
                <a:latin typeface="Times New Roman"/>
              </a:rPr>
              <a:t>Runtime reduction by 5.57 times (from 807.95 to 145.08 minutes)</a:t>
            </a:r>
          </a:p>
          <a:p>
            <a:pPr algn="just" marL="576453" indent="-288226" lvl="1">
              <a:lnSpc>
                <a:spcPts val="4886"/>
              </a:lnSpc>
              <a:buFont typeface="Arial"/>
              <a:buChar char="•"/>
            </a:pPr>
            <a:r>
              <a:rPr lang="en-US" sz="2670">
                <a:solidFill>
                  <a:srgbClr val="FFFFFF"/>
                </a:solidFill>
                <a:latin typeface="Times New Roman"/>
              </a:rPr>
              <a:t>Peak memory usage reduction by 2.22 times</a:t>
            </a:r>
          </a:p>
          <a:p>
            <a:pPr algn="just" marL="576453" indent="-288226" lvl="1">
              <a:lnSpc>
                <a:spcPts val="4886"/>
              </a:lnSpc>
              <a:buFont typeface="Arial"/>
              <a:buChar char="•"/>
            </a:pPr>
            <a:r>
              <a:rPr lang="en-US" sz="2670">
                <a:solidFill>
                  <a:srgbClr val="FFFFFF"/>
                </a:solidFill>
                <a:latin typeface="Times New Roman"/>
              </a:rPr>
              <a:t>The introduction of the simplified model significantly accelerated the design flow and reduced memory usage.</a:t>
            </a:r>
          </a:p>
          <a:p>
            <a:pPr algn="just">
              <a:lnSpc>
                <a:spcPts val="4886"/>
              </a:lnSpc>
            </a:pPr>
          </a:p>
        </p:txBody>
      </p:sp>
      <p:sp>
        <p:nvSpPr>
          <p:cNvPr name="AutoShape 3" id="3"/>
          <p:cNvSpPr/>
          <p:nvPr/>
        </p:nvSpPr>
        <p:spPr>
          <a:xfrm>
            <a:off x="1028700" y="3258756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-1456135" y="1456135"/>
            <a:ext cx="3249231" cy="336960"/>
            <a:chOff x="0" y="0"/>
            <a:chExt cx="855764" cy="887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5764" cy="88747"/>
            </a:xfrm>
            <a:custGeom>
              <a:avLst/>
              <a:gdLst/>
              <a:ahLst/>
              <a:cxnLst/>
              <a:rect r="r" b="b" t="t" l="l"/>
              <a:pathLst>
                <a:path h="88747" w="855764">
                  <a:moveTo>
                    <a:pt x="0" y="0"/>
                  </a:moveTo>
                  <a:lnTo>
                    <a:pt x="855764" y="0"/>
                  </a:lnTo>
                  <a:lnTo>
                    <a:pt x="855764" y="88747"/>
                  </a:lnTo>
                  <a:lnTo>
                    <a:pt x="0" y="88747"/>
                  </a:lnTo>
                  <a:lnTo>
                    <a:pt x="0" y="0"/>
                  </a:lnTo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25714" y="4249838"/>
            <a:ext cx="4205169" cy="4351013"/>
          </a:xfrm>
          <a:custGeom>
            <a:avLst/>
            <a:gdLst/>
            <a:ahLst/>
            <a:cxnLst/>
            <a:rect r="r" b="b" t="t" l="l"/>
            <a:pathLst>
              <a:path h="4351013" w="4205169">
                <a:moveTo>
                  <a:pt x="0" y="0"/>
                </a:moveTo>
                <a:lnTo>
                  <a:pt x="4205169" y="0"/>
                </a:lnTo>
                <a:lnTo>
                  <a:pt x="4205169" y="4351013"/>
                </a:lnTo>
                <a:lnTo>
                  <a:pt x="0" y="4351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94151" y="1143603"/>
            <a:ext cx="891647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Runtime Improvement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3258756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456135" y="1456135"/>
            <a:ext cx="3249231" cy="336960"/>
            <a:chOff x="0" y="0"/>
            <a:chExt cx="855764" cy="887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5764" cy="88747"/>
            </a:xfrm>
            <a:custGeom>
              <a:avLst/>
              <a:gdLst/>
              <a:ahLst/>
              <a:cxnLst/>
              <a:rect r="r" b="b" t="t" l="l"/>
              <a:pathLst>
                <a:path h="88747" w="855764">
                  <a:moveTo>
                    <a:pt x="0" y="0"/>
                  </a:moveTo>
                  <a:lnTo>
                    <a:pt x="855764" y="0"/>
                  </a:lnTo>
                  <a:lnTo>
                    <a:pt x="855764" y="88747"/>
                  </a:lnTo>
                  <a:lnTo>
                    <a:pt x="0" y="88747"/>
                  </a:lnTo>
                  <a:lnTo>
                    <a:pt x="0" y="0"/>
                  </a:lnTo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080289" y="4076828"/>
            <a:ext cx="10127423" cy="5181472"/>
          </a:xfrm>
          <a:custGeom>
            <a:avLst/>
            <a:gdLst/>
            <a:ahLst/>
            <a:cxnLst/>
            <a:rect r="r" b="b" t="t" l="l"/>
            <a:pathLst>
              <a:path h="5181472" w="10127423">
                <a:moveTo>
                  <a:pt x="0" y="0"/>
                </a:moveTo>
                <a:lnTo>
                  <a:pt x="10127422" y="0"/>
                </a:lnTo>
                <a:lnTo>
                  <a:pt x="10127422" y="5181472"/>
                </a:lnTo>
                <a:lnTo>
                  <a:pt x="0" y="5181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94151" y="1143603"/>
            <a:ext cx="891647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Compare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24235" y="4832735"/>
            <a:ext cx="10783441" cy="3710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6453" indent="-288226" lvl="1">
              <a:lnSpc>
                <a:spcPts val="4886"/>
              </a:lnSpc>
              <a:buFont typeface="Arial"/>
              <a:buChar char="•"/>
            </a:pPr>
            <a:r>
              <a:rPr lang="en-US" sz="2670">
                <a:solidFill>
                  <a:srgbClr val="FFFFFF"/>
                </a:solidFill>
                <a:latin typeface="Times New Roman"/>
              </a:rPr>
              <a:t>Over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a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l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l 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ho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ri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z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o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n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t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al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conge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s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t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io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n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: 0.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10%</a:t>
            </a:r>
          </a:p>
          <a:p>
            <a:pPr algn="just" marL="576453" indent="-288226" lvl="1">
              <a:lnSpc>
                <a:spcPts val="4886"/>
              </a:lnSpc>
              <a:buFont typeface="Arial"/>
              <a:buChar char="•"/>
            </a:pPr>
            <a:r>
              <a:rPr lang="en-US" sz="2670">
                <a:solidFill>
                  <a:srgbClr val="FFFFFF"/>
                </a:solidFill>
                <a:latin typeface="Times New Roman"/>
              </a:rPr>
              <a:t>V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e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r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t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ic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al 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co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n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g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estion: 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0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.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35%</a:t>
            </a:r>
          </a:p>
          <a:p>
            <a:pPr algn="just" marL="576453" indent="-288226" lvl="1">
              <a:lnSpc>
                <a:spcPts val="4886"/>
              </a:lnSpc>
              <a:buFont typeface="Arial"/>
              <a:buChar char="•"/>
            </a:pPr>
            <a:r>
              <a:rPr lang="en-US" sz="2670">
                <a:solidFill>
                  <a:srgbClr val="FFFFFF"/>
                </a:solidFill>
                <a:latin typeface="Times New Roman"/>
              </a:rPr>
              <a:t>Co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n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g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esti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on lev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e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ls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we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re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 wi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t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h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in 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accepta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b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le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l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im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it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s fo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r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a 2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.1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M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des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i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g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n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.</a:t>
            </a:r>
          </a:p>
          <a:p>
            <a:pPr algn="just" marL="576453" indent="-288226" lvl="1">
              <a:lnSpc>
                <a:spcPts val="4886"/>
              </a:lnSpc>
              <a:buFont typeface="Arial"/>
              <a:buChar char="•"/>
            </a:pPr>
            <a:r>
              <a:rPr lang="en-US" sz="2670">
                <a:solidFill>
                  <a:srgbClr val="FFFFFF"/>
                </a:solidFill>
                <a:latin typeface="Times New Roman"/>
              </a:rPr>
              <a:t>Th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e me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th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o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d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maint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a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in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e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d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 re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as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on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a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b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l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e 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c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o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nges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t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i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o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n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r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e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s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u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l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t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s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w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hile significantly accelerat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ing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 the design 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pr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oce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s</a:t>
            </a:r>
            <a:r>
              <a:rPr lang="en-US" sz="2670">
                <a:solidFill>
                  <a:srgbClr val="FFFFFF"/>
                </a:solidFill>
                <a:latin typeface="Times New Roman"/>
              </a:rPr>
              <a:t>s.</a:t>
            </a:r>
          </a:p>
          <a:p>
            <a:pPr algn="just">
              <a:lnSpc>
                <a:spcPts val="4886"/>
              </a:lnSpc>
            </a:pPr>
          </a:p>
        </p:txBody>
      </p:sp>
      <p:sp>
        <p:nvSpPr>
          <p:cNvPr name="AutoShape 3" id="3"/>
          <p:cNvSpPr/>
          <p:nvPr/>
        </p:nvSpPr>
        <p:spPr>
          <a:xfrm>
            <a:off x="1028700" y="3239706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-1456135" y="1456135"/>
            <a:ext cx="3249231" cy="336960"/>
            <a:chOff x="0" y="0"/>
            <a:chExt cx="855764" cy="887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5764" cy="88747"/>
            </a:xfrm>
            <a:custGeom>
              <a:avLst/>
              <a:gdLst/>
              <a:ahLst/>
              <a:cxnLst/>
              <a:rect r="r" b="b" t="t" l="l"/>
              <a:pathLst>
                <a:path h="88747" w="855764">
                  <a:moveTo>
                    <a:pt x="0" y="0"/>
                  </a:moveTo>
                  <a:lnTo>
                    <a:pt x="855764" y="0"/>
                  </a:lnTo>
                  <a:lnTo>
                    <a:pt x="855764" y="88747"/>
                  </a:lnTo>
                  <a:lnTo>
                    <a:pt x="0" y="88747"/>
                  </a:lnTo>
                  <a:lnTo>
                    <a:pt x="0" y="0"/>
                  </a:lnTo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8480" y="5042285"/>
            <a:ext cx="6188898" cy="3126423"/>
          </a:xfrm>
          <a:custGeom>
            <a:avLst/>
            <a:gdLst/>
            <a:ahLst/>
            <a:cxnLst/>
            <a:rect r="r" b="b" t="t" l="l"/>
            <a:pathLst>
              <a:path h="3126423" w="6188898">
                <a:moveTo>
                  <a:pt x="0" y="0"/>
                </a:moveTo>
                <a:lnTo>
                  <a:pt x="6188898" y="0"/>
                </a:lnTo>
                <a:lnTo>
                  <a:pt x="6188898" y="3126423"/>
                </a:lnTo>
                <a:lnTo>
                  <a:pt x="0" y="3126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86" t="0" r="-3986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43609" y="1133475"/>
            <a:ext cx="8916472" cy="904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Congestion Analysis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62229" y="4309377"/>
            <a:ext cx="10783441" cy="494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6453" indent="-288226" lvl="1">
              <a:lnSpc>
                <a:spcPts val="4886"/>
              </a:lnSpc>
              <a:buFont typeface="Arial"/>
              <a:buChar char="•"/>
            </a:pPr>
            <a:r>
              <a:rPr lang="en-US" sz="2670">
                <a:solidFill>
                  <a:srgbClr val="FFFFFF"/>
                </a:solidFill>
                <a:latin typeface="Times New Roman"/>
              </a:rPr>
              <a:t>Substantial reduction in design size, enhancing subsequent optimization.</a:t>
            </a:r>
          </a:p>
          <a:p>
            <a:pPr algn="just" marL="576453" indent="-288226" lvl="1">
              <a:lnSpc>
                <a:spcPts val="4886"/>
              </a:lnSpc>
              <a:buFont typeface="Arial"/>
              <a:buChar char="•"/>
            </a:pPr>
            <a:r>
              <a:rPr lang="en-US" sz="2670">
                <a:solidFill>
                  <a:srgbClr val="FFFFFF"/>
                </a:solidFill>
                <a:latin typeface="Times New Roman"/>
              </a:rPr>
              <a:t>The design flow runtime was improved, accompanied by reduced memory usage.</a:t>
            </a:r>
          </a:p>
          <a:p>
            <a:pPr algn="just" marL="576453" indent="-288226" lvl="1">
              <a:lnSpc>
                <a:spcPts val="4886"/>
              </a:lnSpc>
              <a:buFont typeface="Arial"/>
              <a:buChar char="•"/>
            </a:pPr>
            <a:r>
              <a:rPr lang="en-US" sz="2670">
                <a:solidFill>
                  <a:srgbClr val="FFFFFF"/>
                </a:solidFill>
                <a:latin typeface="Times New Roman"/>
              </a:rPr>
              <a:t>The method successfully achieved timing closure and maintained congestion within acceptable bounds</a:t>
            </a:r>
          </a:p>
          <a:p>
            <a:pPr algn="just">
              <a:lnSpc>
                <a:spcPts val="4886"/>
              </a:lnSpc>
            </a:pPr>
          </a:p>
          <a:p>
            <a:pPr algn="just">
              <a:lnSpc>
                <a:spcPts val="4886"/>
              </a:lnSpc>
            </a:pPr>
          </a:p>
        </p:txBody>
      </p:sp>
      <p:sp>
        <p:nvSpPr>
          <p:cNvPr name="AutoShape 3" id="3"/>
          <p:cNvSpPr/>
          <p:nvPr/>
        </p:nvSpPr>
        <p:spPr>
          <a:xfrm>
            <a:off x="1028700" y="3239706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-1456135" y="1456135"/>
            <a:ext cx="3249231" cy="336960"/>
            <a:chOff x="0" y="0"/>
            <a:chExt cx="855764" cy="887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5764" cy="88747"/>
            </a:xfrm>
            <a:custGeom>
              <a:avLst/>
              <a:gdLst/>
              <a:ahLst/>
              <a:cxnLst/>
              <a:rect r="r" b="b" t="t" l="l"/>
              <a:pathLst>
                <a:path h="88747" w="855764">
                  <a:moveTo>
                    <a:pt x="0" y="0"/>
                  </a:moveTo>
                  <a:lnTo>
                    <a:pt x="855764" y="0"/>
                  </a:lnTo>
                  <a:lnTo>
                    <a:pt x="855764" y="88747"/>
                  </a:lnTo>
                  <a:lnTo>
                    <a:pt x="0" y="88747"/>
                  </a:lnTo>
                  <a:lnTo>
                    <a:pt x="0" y="0"/>
                  </a:lnTo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4430331"/>
            <a:ext cx="4110663" cy="3869756"/>
          </a:xfrm>
          <a:custGeom>
            <a:avLst/>
            <a:gdLst/>
            <a:ahLst/>
            <a:cxnLst/>
            <a:rect r="r" b="b" t="t" l="l"/>
            <a:pathLst>
              <a:path h="3869756" w="4110663">
                <a:moveTo>
                  <a:pt x="0" y="0"/>
                </a:moveTo>
                <a:lnTo>
                  <a:pt x="4110663" y="0"/>
                </a:lnTo>
                <a:lnTo>
                  <a:pt x="4110663" y="3869755"/>
                </a:lnTo>
                <a:lnTo>
                  <a:pt x="0" y="38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99" t="0" r="-7229" b="-372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97654" y="1143603"/>
            <a:ext cx="891647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Benefits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12082" y="3859884"/>
            <a:ext cx="14904732" cy="432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6453" indent="-288226" lvl="1">
              <a:lnSpc>
                <a:spcPts val="4886"/>
              </a:lnSpc>
              <a:buFont typeface="Arial"/>
              <a:buChar char="•"/>
            </a:pPr>
            <a:r>
              <a:rPr lang="en-US" sz="2670">
                <a:solidFill>
                  <a:srgbClr val="FFFFFF"/>
                </a:solidFill>
                <a:latin typeface="Times New Roman"/>
              </a:rPr>
              <a:t>Floorplanning: determines the shapes and arrangement of sub-circuits or modules, as well as the locations of external ports and IP or macro-blocks power and ground routing</a:t>
            </a:r>
          </a:p>
          <a:p>
            <a:pPr algn="just" marL="576453" indent="-288226" lvl="1">
              <a:lnSpc>
                <a:spcPts val="4886"/>
              </a:lnSpc>
              <a:buFont typeface="Arial"/>
              <a:buChar char="•"/>
            </a:pPr>
            <a:r>
              <a:rPr lang="en-US" sz="2670">
                <a:solidFill>
                  <a:srgbClr val="FFFFFF"/>
                </a:solidFill>
                <a:latin typeface="Times New Roman"/>
              </a:rPr>
              <a:t>Shortening the floorplanning and evaluation runtime is an effective way to speed up chip's physical design.</a:t>
            </a:r>
          </a:p>
          <a:p>
            <a:pPr algn="just" marL="576453" indent="-288226" lvl="1">
              <a:lnSpc>
                <a:spcPts val="4886"/>
              </a:lnSpc>
              <a:buFont typeface="Arial"/>
              <a:buChar char="•"/>
            </a:pPr>
            <a:r>
              <a:rPr lang="en-US" sz="2670">
                <a:solidFill>
                  <a:srgbClr val="FFFFFF"/>
                </a:solidFill>
                <a:latin typeface="Times New Roman"/>
              </a:rPr>
              <a:t>This method can drastically reduce the runtime by 6.2 times and memory usage by 2.8 times </a:t>
            </a:r>
          </a:p>
          <a:p>
            <a:pPr algn="just">
              <a:lnSpc>
                <a:spcPts val="4886"/>
              </a:lnSpc>
            </a:pPr>
          </a:p>
          <a:p>
            <a:pPr algn="just">
              <a:lnSpc>
                <a:spcPts val="4886"/>
              </a:lnSpc>
            </a:pPr>
          </a:p>
        </p:txBody>
      </p:sp>
      <p:sp>
        <p:nvSpPr>
          <p:cNvPr name="AutoShape 3" id="3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994120" y="7004156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7" y="0"/>
                </a:lnTo>
                <a:lnTo>
                  <a:pt x="9005307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lnTo>
                    <a:pt x="0" y="0"/>
                  </a:lnTo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12082" y="1545749"/>
            <a:ext cx="891647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Conclusion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15749" y="4394022"/>
            <a:ext cx="6805738" cy="141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24"/>
              </a:lnSpc>
            </a:pPr>
            <a:r>
              <a:rPr lang="en-US" sz="8770">
                <a:solidFill>
                  <a:srgbClr val="FFFFFF"/>
                </a:solidFill>
                <a:latin typeface="Poppins Bold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-1811192" y="1427962"/>
            <a:ext cx="9143383" cy="7431077"/>
          </a:xfrm>
          <a:custGeom>
            <a:avLst/>
            <a:gdLst/>
            <a:ahLst/>
            <a:cxnLst/>
            <a:rect r="r" b="b" t="t" l="l"/>
            <a:pathLst>
              <a:path h="7431077" w="9143383">
                <a:moveTo>
                  <a:pt x="9143383" y="0"/>
                </a:moveTo>
                <a:lnTo>
                  <a:pt x="0" y="0"/>
                </a:lnTo>
                <a:lnTo>
                  <a:pt x="0" y="7431076"/>
                </a:lnTo>
                <a:lnTo>
                  <a:pt x="9143383" y="7431076"/>
                </a:lnTo>
                <a:lnTo>
                  <a:pt x="91433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981917" y="9998267"/>
            <a:ext cx="9995383" cy="288733"/>
            <a:chOff x="0" y="0"/>
            <a:chExt cx="2632529" cy="760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32529" cy="76045"/>
            </a:xfrm>
            <a:custGeom>
              <a:avLst/>
              <a:gdLst/>
              <a:ahLst/>
              <a:cxnLst/>
              <a:rect r="r" b="b" t="t" l="l"/>
              <a:pathLst>
                <a:path h="76045" w="2632529">
                  <a:moveTo>
                    <a:pt x="0" y="0"/>
                  </a:moveTo>
                  <a:lnTo>
                    <a:pt x="2632529" y="0"/>
                  </a:lnTo>
                  <a:lnTo>
                    <a:pt x="2632529" y="76045"/>
                  </a:lnTo>
                  <a:lnTo>
                    <a:pt x="0" y="76045"/>
                  </a:lnTo>
                  <a:lnTo>
                    <a:pt x="0" y="0"/>
                  </a:lnTo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7217" y="-1676277"/>
            <a:ext cx="12260528" cy="8939040"/>
          </a:xfrm>
          <a:custGeom>
            <a:avLst/>
            <a:gdLst/>
            <a:ahLst/>
            <a:cxnLst/>
            <a:rect r="r" b="b" t="t" l="l"/>
            <a:pathLst>
              <a:path h="8939040" w="12260528">
                <a:moveTo>
                  <a:pt x="0" y="0"/>
                </a:moveTo>
                <a:lnTo>
                  <a:pt x="12260529" y="0"/>
                </a:lnTo>
                <a:lnTo>
                  <a:pt x="12260529" y="8939040"/>
                </a:lnTo>
                <a:lnTo>
                  <a:pt x="0" y="893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919117"/>
            <a:ext cx="9144000" cy="5512162"/>
            <a:chOff x="0" y="0"/>
            <a:chExt cx="2167467" cy="13065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7467" cy="1306587"/>
            </a:xfrm>
            <a:custGeom>
              <a:avLst/>
              <a:gdLst/>
              <a:ahLst/>
              <a:cxnLst/>
              <a:rect r="r" b="b" t="t" l="l"/>
              <a:pathLst>
                <a:path h="1306587" w="2167467">
                  <a:moveTo>
                    <a:pt x="0" y="0"/>
                  </a:moveTo>
                  <a:lnTo>
                    <a:pt x="2167467" y="0"/>
                  </a:lnTo>
                  <a:lnTo>
                    <a:pt x="2167467" y="1306587"/>
                  </a:lnTo>
                  <a:lnTo>
                    <a:pt x="0" y="1306587"/>
                  </a:lnTo>
                  <a:lnTo>
                    <a:pt x="0" y="0"/>
                  </a:lnTo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5578306"/>
            <a:ext cx="3509493" cy="51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Poppins Bold"/>
              </a:rPr>
              <a:t>Background 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44000" y="4919117"/>
            <a:ext cx="9144000" cy="5512162"/>
            <a:chOff x="0" y="0"/>
            <a:chExt cx="2167467" cy="13065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7467" cy="1306587"/>
            </a:xfrm>
            <a:custGeom>
              <a:avLst/>
              <a:gdLst/>
              <a:ahLst/>
              <a:cxnLst/>
              <a:rect r="r" b="b" t="t" l="l"/>
              <a:pathLst>
                <a:path h="1306587" w="2167467">
                  <a:moveTo>
                    <a:pt x="0" y="0"/>
                  </a:moveTo>
                  <a:lnTo>
                    <a:pt x="2167467" y="0"/>
                  </a:lnTo>
                  <a:lnTo>
                    <a:pt x="2167467" y="1306587"/>
                  </a:lnTo>
                  <a:lnTo>
                    <a:pt x="0" y="1306587"/>
                  </a:lnTo>
                  <a:lnTo>
                    <a:pt x="0" y="0"/>
                  </a:lnTo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132453" y="5578306"/>
            <a:ext cx="4202032" cy="51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Poppins Bold"/>
              </a:rPr>
              <a:t>Proposed Solution: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2029530"/>
            <a:ext cx="4668112" cy="100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6299">
                <a:solidFill>
                  <a:srgbClr val="101010"/>
                </a:solidFill>
                <a:latin typeface="Poppins Bold"/>
              </a:rPr>
              <a:t>Abstract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1497" y="6626796"/>
            <a:ext cx="7057148" cy="263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5" indent="-269872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VLSI (Very-Large-Scale Integration) has seen rapid increases in size and complexity.</a:t>
            </a:r>
          </a:p>
          <a:p>
            <a:pPr marL="539745" indent="-269872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Times New Roman"/>
              </a:rPr>
              <a:t>Meeting speed and quality in IC physical design is challenging.</a:t>
            </a:r>
          </a:p>
          <a:p>
            <a:pPr>
              <a:lnSpc>
                <a:spcPts val="417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132453" y="6626796"/>
            <a:ext cx="6783018" cy="2542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5" indent="-259078" lvl="1">
              <a:lnSpc>
                <a:spcPts val="4007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imes New Roman"/>
              </a:rPr>
              <a:t>Efficient model for swift VLSI floorplanning.</a:t>
            </a:r>
          </a:p>
          <a:p>
            <a:pPr marL="518155" indent="-259078" lvl="1">
              <a:lnSpc>
                <a:spcPts val="4007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imes New Roman"/>
              </a:rPr>
              <a:t>Utilizes Active-Logic Reduction Technology.</a:t>
            </a:r>
          </a:p>
          <a:p>
            <a:pPr marL="518155" indent="-259078" lvl="1">
              <a:lnSpc>
                <a:spcPts val="4007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Times New Roman"/>
              </a:rPr>
              <a:t>Replaces some modules in netlist file with filler units (no logical connections).</a:t>
            </a:r>
          </a:p>
          <a:p>
            <a:pPr>
              <a:lnSpc>
                <a:spcPts val="400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7217" y="-1676277"/>
            <a:ext cx="12260528" cy="8939040"/>
          </a:xfrm>
          <a:custGeom>
            <a:avLst/>
            <a:gdLst/>
            <a:ahLst/>
            <a:cxnLst/>
            <a:rect r="r" b="b" t="t" l="l"/>
            <a:pathLst>
              <a:path h="8939040" w="12260528">
                <a:moveTo>
                  <a:pt x="0" y="0"/>
                </a:moveTo>
                <a:lnTo>
                  <a:pt x="12260529" y="0"/>
                </a:lnTo>
                <a:lnTo>
                  <a:pt x="12260529" y="8939040"/>
                </a:lnTo>
                <a:lnTo>
                  <a:pt x="0" y="893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4933545"/>
            <a:ext cx="9144000" cy="5483306"/>
            <a:chOff x="0" y="0"/>
            <a:chExt cx="2167467" cy="12997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7467" cy="1299747"/>
            </a:xfrm>
            <a:custGeom>
              <a:avLst/>
              <a:gdLst/>
              <a:ahLst/>
              <a:cxnLst/>
              <a:rect r="r" b="b" t="t" l="l"/>
              <a:pathLst>
                <a:path h="1299747" w="2167467">
                  <a:moveTo>
                    <a:pt x="0" y="0"/>
                  </a:moveTo>
                  <a:lnTo>
                    <a:pt x="2167467" y="0"/>
                  </a:lnTo>
                  <a:lnTo>
                    <a:pt x="2167467" y="1299747"/>
                  </a:lnTo>
                  <a:lnTo>
                    <a:pt x="0" y="1299747"/>
                  </a:lnTo>
                  <a:lnTo>
                    <a:pt x="0" y="0"/>
                  </a:lnTo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5468778"/>
            <a:ext cx="3509493" cy="51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Poppins Bold"/>
              </a:rPr>
              <a:t>Benefits: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44000" y="4933545"/>
            <a:ext cx="9144000" cy="5483306"/>
            <a:chOff x="0" y="0"/>
            <a:chExt cx="2167467" cy="12997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7467" cy="1299747"/>
            </a:xfrm>
            <a:custGeom>
              <a:avLst/>
              <a:gdLst/>
              <a:ahLst/>
              <a:cxnLst/>
              <a:rect r="r" b="b" t="t" l="l"/>
              <a:pathLst>
                <a:path h="1299747" w="2167467">
                  <a:moveTo>
                    <a:pt x="0" y="0"/>
                  </a:moveTo>
                  <a:lnTo>
                    <a:pt x="2167467" y="0"/>
                  </a:lnTo>
                  <a:lnTo>
                    <a:pt x="2167467" y="1299747"/>
                  </a:lnTo>
                  <a:lnTo>
                    <a:pt x="0" y="1299747"/>
                  </a:lnTo>
                  <a:lnTo>
                    <a:pt x="0" y="0"/>
                  </a:lnTo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406686" y="5468778"/>
            <a:ext cx="5644821" cy="51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Poppins Bold"/>
              </a:rPr>
              <a:t>Results from Experiments: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2029530"/>
            <a:ext cx="4668112" cy="100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6299">
                <a:solidFill>
                  <a:srgbClr val="101010"/>
                </a:solidFill>
                <a:latin typeface="Poppins Bold"/>
              </a:rPr>
              <a:t>Abstract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2598" y="6256988"/>
            <a:ext cx="7478804" cy="344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3795" indent="-251898" lvl="1">
              <a:lnSpc>
                <a:spcPts val="3896"/>
              </a:lnSpc>
              <a:buFont typeface="Arial"/>
              <a:buChar char="•"/>
            </a:pPr>
            <a:r>
              <a:rPr lang="en-US" sz="2333">
                <a:solidFill>
                  <a:srgbClr val="FFFFFF"/>
                </a:solidFill>
                <a:latin typeface="Times New Roman"/>
              </a:rPr>
              <a:t>Reduces internal logical units.</a:t>
            </a:r>
          </a:p>
          <a:p>
            <a:pPr marL="503795" indent="-251898" lvl="1">
              <a:lnSpc>
                <a:spcPts val="3896"/>
              </a:lnSpc>
              <a:buFont typeface="Arial"/>
              <a:buChar char="•"/>
            </a:pPr>
            <a:r>
              <a:rPr lang="en-US" sz="2333">
                <a:solidFill>
                  <a:srgbClr val="FFFFFF"/>
                </a:solidFill>
                <a:latin typeface="Times New Roman"/>
              </a:rPr>
              <a:t>Quickly predicts timing closure after top and block implementation.</a:t>
            </a:r>
          </a:p>
          <a:p>
            <a:pPr marL="503795" indent="-251898" lvl="1">
              <a:lnSpc>
                <a:spcPts val="3896"/>
              </a:lnSpc>
              <a:buFont typeface="Arial"/>
              <a:buChar char="•"/>
            </a:pPr>
            <a:r>
              <a:rPr lang="en-US" sz="2333">
                <a:solidFill>
                  <a:srgbClr val="FFFFFF"/>
                </a:solidFill>
                <a:latin typeface="Times New Roman"/>
              </a:rPr>
              <a:t>Aids in quick quality assessment of the floorplan.</a:t>
            </a:r>
          </a:p>
          <a:p>
            <a:pPr marL="503795" indent="-251898" lvl="1">
              <a:lnSpc>
                <a:spcPts val="3896"/>
              </a:lnSpc>
              <a:buFont typeface="Arial"/>
              <a:buChar char="•"/>
            </a:pPr>
            <a:r>
              <a:rPr lang="en-US" sz="2333">
                <a:solidFill>
                  <a:srgbClr val="FFFFFF"/>
                </a:solidFill>
                <a:latin typeface="Times New Roman"/>
              </a:rPr>
              <a:t>Maintains design quality while accelerating design flow.</a:t>
            </a:r>
          </a:p>
          <a:p>
            <a:pPr>
              <a:lnSpc>
                <a:spcPts val="3896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107026" y="6585414"/>
            <a:ext cx="7668325" cy="277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52" indent="-280676" lvl="1">
              <a:lnSpc>
                <a:spcPts val="4342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imes New Roman"/>
              </a:rPr>
              <a:t>Drastic runtime reduction: </a:t>
            </a:r>
            <a:r>
              <a:rPr lang="en-US" sz="2600">
                <a:solidFill>
                  <a:srgbClr val="FFFFFF"/>
                </a:solidFill>
                <a:latin typeface="Times New Roman Semi-Bold"/>
              </a:rPr>
              <a:t>6.2 times faster</a:t>
            </a:r>
            <a:r>
              <a:rPr lang="en-US" sz="2600">
                <a:solidFill>
                  <a:srgbClr val="FFFFFF"/>
                </a:solidFill>
                <a:latin typeface="Times New Roman"/>
              </a:rPr>
              <a:t> on average.</a:t>
            </a:r>
          </a:p>
          <a:p>
            <a:pPr marL="561352" indent="-280676" lvl="1">
              <a:lnSpc>
                <a:spcPts val="4342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imes New Roman"/>
              </a:rPr>
              <a:t>Memory usage reduction: </a:t>
            </a:r>
            <a:r>
              <a:rPr lang="en-US" sz="2600">
                <a:solidFill>
                  <a:srgbClr val="FFFFFF"/>
                </a:solidFill>
                <a:latin typeface="Times New Roman Semi-Bold"/>
              </a:rPr>
              <a:t>2.8 times less</a:t>
            </a:r>
            <a:r>
              <a:rPr lang="en-US" sz="2600">
                <a:solidFill>
                  <a:srgbClr val="FFFFFF"/>
                </a:solidFill>
                <a:latin typeface="Times New Roman"/>
              </a:rPr>
              <a:t> on average.</a:t>
            </a:r>
          </a:p>
          <a:p>
            <a:pPr>
              <a:lnSpc>
                <a:spcPts val="434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44475"/>
            <a:chOff x="0" y="0"/>
            <a:chExt cx="4816593" cy="11968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96899"/>
            </a:xfrm>
            <a:custGeom>
              <a:avLst/>
              <a:gdLst/>
              <a:ahLst/>
              <a:cxnLst/>
              <a:rect r="r" b="b" t="t" l="l"/>
              <a:pathLst>
                <a:path h="11968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96899"/>
                  </a:lnTo>
                  <a:lnTo>
                    <a:pt x="0" y="1196899"/>
                  </a:lnTo>
                  <a:lnTo>
                    <a:pt x="0" y="0"/>
                  </a:lnTo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057775"/>
            <a:ext cx="6651996" cy="509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01010"/>
                </a:solidFill>
                <a:latin typeface="Poppins Bold"/>
              </a:rPr>
              <a:t>IC Physical Design Process: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4727" y="2546276"/>
            <a:ext cx="466811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Introduction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786888" y="629992"/>
            <a:ext cx="6267753" cy="5093974"/>
          </a:xfrm>
          <a:custGeom>
            <a:avLst/>
            <a:gdLst/>
            <a:ahLst/>
            <a:cxnLst/>
            <a:rect r="r" b="b" t="t" l="l"/>
            <a:pathLst>
              <a:path h="5093974" w="6267753">
                <a:moveTo>
                  <a:pt x="0" y="0"/>
                </a:moveTo>
                <a:lnTo>
                  <a:pt x="6267752" y="0"/>
                </a:lnTo>
                <a:lnTo>
                  <a:pt x="6267752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4255742"/>
            <a:ext cx="6212838" cy="288733"/>
            <a:chOff x="0" y="0"/>
            <a:chExt cx="1636303" cy="76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6303" cy="76045"/>
            </a:xfrm>
            <a:custGeom>
              <a:avLst/>
              <a:gdLst/>
              <a:ahLst/>
              <a:cxnLst/>
              <a:rect r="r" b="b" t="t" l="l"/>
              <a:pathLst>
                <a:path h="76045" w="1636303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lnTo>
                    <a:pt x="0" y="0"/>
                  </a:lnTo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5814756"/>
            <a:ext cx="10326846" cy="472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6" indent="-269873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Times New Roman"/>
              </a:rPr>
              <a:t>Gate-level netlist synthesis</a:t>
            </a:r>
          </a:p>
          <a:p>
            <a:pPr marL="539746" indent="-269873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Times New Roman"/>
              </a:rPr>
              <a:t>Floorplanning</a:t>
            </a:r>
          </a:p>
          <a:p>
            <a:pPr marL="539746" indent="-269873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Times New Roman"/>
              </a:rPr>
              <a:t>Power planning</a:t>
            </a:r>
          </a:p>
          <a:p>
            <a:pPr marL="539746" indent="-269873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Times New Roman"/>
              </a:rPr>
              <a:t>Placement</a:t>
            </a:r>
          </a:p>
          <a:p>
            <a:pPr marL="539746" indent="-269873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Times New Roman"/>
              </a:rPr>
              <a:t>Preroute (mainly trail route)</a:t>
            </a:r>
          </a:p>
          <a:p>
            <a:pPr marL="539746" indent="-269873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Times New Roman"/>
              </a:rPr>
              <a:t>CTS (Clock Tree Synthesis)</a:t>
            </a:r>
          </a:p>
          <a:p>
            <a:pPr marL="539746" indent="-269873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Times New Roman"/>
              </a:rPr>
              <a:t>Routing</a:t>
            </a:r>
          </a:p>
          <a:p>
            <a:pPr marL="539746" indent="-269873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Times New Roman"/>
              </a:rPr>
              <a:t>Creation of GDSII layout file</a:t>
            </a:r>
          </a:p>
          <a:p>
            <a:pPr>
              <a:lnSpc>
                <a:spcPts val="4174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660027" y="5057775"/>
            <a:ext cx="6651996" cy="509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01010"/>
                </a:solidFill>
                <a:latin typeface="Poppins Bold"/>
              </a:rPr>
              <a:t>Importance of Floorplanning: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60027" y="5612316"/>
            <a:ext cx="7122143" cy="4928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0"/>
              </a:lnSpc>
            </a:pPr>
          </a:p>
          <a:p>
            <a:pPr marL="562431" indent="-281215" lvl="1">
              <a:lnSpc>
                <a:spcPts val="4350"/>
              </a:lnSpc>
              <a:buFont typeface="Arial"/>
              <a:buChar char="•"/>
            </a:pPr>
            <a:r>
              <a:rPr lang="en-US" sz="2605">
                <a:solidFill>
                  <a:srgbClr val="101010"/>
                </a:solidFill>
                <a:latin typeface="Times New Roman"/>
              </a:rPr>
              <a:t>Performance Optimization.</a:t>
            </a:r>
          </a:p>
          <a:p>
            <a:pPr marL="562431" indent="-281215" lvl="1">
              <a:lnSpc>
                <a:spcPts val="4350"/>
              </a:lnSpc>
              <a:buFont typeface="Arial"/>
              <a:buChar char="•"/>
            </a:pPr>
            <a:r>
              <a:rPr lang="en-US" sz="2605">
                <a:solidFill>
                  <a:srgbClr val="101010"/>
                </a:solidFill>
                <a:latin typeface="Times New Roman"/>
              </a:rPr>
              <a:t>Power Efficiency</a:t>
            </a:r>
          </a:p>
          <a:p>
            <a:pPr marL="562431" indent="-281215" lvl="1">
              <a:lnSpc>
                <a:spcPts val="4350"/>
              </a:lnSpc>
              <a:buFont typeface="Arial"/>
              <a:buChar char="•"/>
            </a:pPr>
            <a:r>
              <a:rPr lang="en-US" sz="2605">
                <a:solidFill>
                  <a:srgbClr val="101010"/>
                </a:solidFill>
                <a:latin typeface="Times New Roman"/>
              </a:rPr>
              <a:t>Thermal Management</a:t>
            </a:r>
          </a:p>
          <a:p>
            <a:pPr marL="562431" indent="-281215" lvl="1">
              <a:lnSpc>
                <a:spcPts val="4350"/>
              </a:lnSpc>
              <a:buFont typeface="Arial"/>
              <a:buChar char="•"/>
            </a:pPr>
            <a:r>
              <a:rPr lang="en-US" sz="2605">
                <a:solidFill>
                  <a:srgbClr val="101010"/>
                </a:solidFill>
                <a:latin typeface="Times New Roman"/>
              </a:rPr>
              <a:t>Area Utilization</a:t>
            </a:r>
          </a:p>
          <a:p>
            <a:pPr marL="562431" indent="-281215" lvl="1">
              <a:lnSpc>
                <a:spcPts val="4350"/>
              </a:lnSpc>
              <a:buFont typeface="Arial"/>
              <a:buChar char="•"/>
            </a:pPr>
            <a:r>
              <a:rPr lang="en-US" sz="2605">
                <a:solidFill>
                  <a:srgbClr val="101010"/>
                </a:solidFill>
                <a:latin typeface="Times New Roman"/>
              </a:rPr>
              <a:t>Cost Reduction</a:t>
            </a:r>
          </a:p>
          <a:p>
            <a:pPr marL="562431" indent="-281215" lvl="1">
              <a:lnSpc>
                <a:spcPts val="4350"/>
              </a:lnSpc>
              <a:buFont typeface="Arial"/>
              <a:buChar char="•"/>
            </a:pPr>
            <a:r>
              <a:rPr lang="en-US" sz="2605">
                <a:solidFill>
                  <a:srgbClr val="101010"/>
                </a:solidFill>
                <a:latin typeface="Times New Roman"/>
              </a:rPr>
              <a:t>Routing Complexity</a:t>
            </a:r>
          </a:p>
          <a:p>
            <a:pPr marL="562431" indent="-281215" lvl="1">
              <a:lnSpc>
                <a:spcPts val="4350"/>
              </a:lnSpc>
              <a:buFont typeface="Arial"/>
              <a:buChar char="•"/>
            </a:pPr>
            <a:r>
              <a:rPr lang="en-US" sz="2605">
                <a:solidFill>
                  <a:srgbClr val="101010"/>
                </a:solidFill>
                <a:latin typeface="Times New Roman"/>
              </a:rPr>
              <a:t>Area Utilization</a:t>
            </a:r>
          </a:p>
          <a:p>
            <a:pPr>
              <a:lnSpc>
                <a:spcPts val="435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44475"/>
            <a:chOff x="0" y="0"/>
            <a:chExt cx="4816593" cy="11968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96899"/>
            </a:xfrm>
            <a:custGeom>
              <a:avLst/>
              <a:gdLst/>
              <a:ahLst/>
              <a:cxnLst/>
              <a:rect r="r" b="b" t="t" l="l"/>
              <a:pathLst>
                <a:path h="11968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96899"/>
                  </a:lnTo>
                  <a:lnTo>
                    <a:pt x="0" y="1196899"/>
                  </a:lnTo>
                  <a:lnTo>
                    <a:pt x="0" y="0"/>
                  </a:lnTo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515831"/>
            <a:ext cx="6651996" cy="509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01010"/>
                </a:solidFill>
                <a:latin typeface="Poppins Bold"/>
              </a:rPr>
              <a:t>Challenges in Modern VLSI Design: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4727" y="2546276"/>
            <a:ext cx="466811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Introduction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786888" y="629992"/>
            <a:ext cx="6267753" cy="5093974"/>
          </a:xfrm>
          <a:custGeom>
            <a:avLst/>
            <a:gdLst/>
            <a:ahLst/>
            <a:cxnLst/>
            <a:rect r="r" b="b" t="t" l="l"/>
            <a:pathLst>
              <a:path h="5093974" w="6267753">
                <a:moveTo>
                  <a:pt x="0" y="0"/>
                </a:moveTo>
                <a:lnTo>
                  <a:pt x="6267752" y="0"/>
                </a:lnTo>
                <a:lnTo>
                  <a:pt x="6267752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4255742"/>
            <a:ext cx="6212838" cy="288733"/>
            <a:chOff x="0" y="0"/>
            <a:chExt cx="1636303" cy="76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6303" cy="76045"/>
            </a:xfrm>
            <a:custGeom>
              <a:avLst/>
              <a:gdLst/>
              <a:ahLst/>
              <a:cxnLst/>
              <a:rect r="r" b="b" t="t" l="l"/>
              <a:pathLst>
                <a:path h="76045" w="1636303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lnTo>
                    <a:pt x="0" y="0"/>
                  </a:lnTo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895690" y="6671068"/>
            <a:ext cx="8376298" cy="315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6" indent="-269873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Times New Roman"/>
              </a:rPr>
              <a:t>Advanced manufacturing processes leading to increased chip integration and reduced size.</a:t>
            </a:r>
          </a:p>
          <a:p>
            <a:pPr marL="539746" indent="-269873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Times New Roman"/>
              </a:rPr>
              <a:t>Emergence of Nano scale VLSI design makes EDA tools more crucial.</a:t>
            </a:r>
          </a:p>
          <a:p>
            <a:pPr marL="539746" indent="-269873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Times New Roman"/>
              </a:rPr>
              <a:t>Complex netlists with tens of millions of gate-level units.</a:t>
            </a:r>
          </a:p>
          <a:p>
            <a:pPr>
              <a:lnSpc>
                <a:spcPts val="4174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674455" y="5515831"/>
            <a:ext cx="6651996" cy="509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01010"/>
                </a:solidFill>
                <a:latin typeface="Poppins Bold"/>
              </a:rPr>
              <a:t>Historical Perspective: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04998" y="6671068"/>
            <a:ext cx="8109234" cy="351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5266" indent="-257633" lvl="1">
              <a:lnSpc>
                <a:spcPts val="3985"/>
              </a:lnSpc>
              <a:buFont typeface="Arial"/>
              <a:buChar char="•"/>
            </a:pPr>
            <a:r>
              <a:rPr lang="en-US" sz="2386">
                <a:solidFill>
                  <a:srgbClr val="101010"/>
                </a:solidFill>
                <a:latin typeface="Times New Roman"/>
              </a:rPr>
              <a:t>R. Otten introduced automatic floorplan design method in 1982.</a:t>
            </a:r>
          </a:p>
          <a:p>
            <a:pPr marL="515266" indent="-257633" lvl="1">
              <a:lnSpc>
                <a:spcPts val="3985"/>
              </a:lnSpc>
              <a:buFont typeface="Arial"/>
              <a:buChar char="•"/>
            </a:pPr>
            <a:r>
              <a:rPr lang="en-US" sz="2386">
                <a:solidFill>
                  <a:srgbClr val="101010"/>
                </a:solidFill>
                <a:latin typeface="Times New Roman"/>
              </a:rPr>
              <a:t>EDA tools require multiple constraints for floorplanning due to its complexity.</a:t>
            </a:r>
          </a:p>
          <a:p>
            <a:pPr marL="515266" indent="-257633" lvl="1">
              <a:lnSpc>
                <a:spcPts val="3985"/>
              </a:lnSpc>
              <a:buFont typeface="Arial"/>
              <a:buChar char="•"/>
            </a:pPr>
            <a:r>
              <a:rPr lang="en-US" sz="2386">
                <a:solidFill>
                  <a:srgbClr val="101010"/>
                </a:solidFill>
                <a:latin typeface="Times New Roman"/>
              </a:rPr>
              <a:t>Multiple iterations and adjustments needed to achieve desired physical design outcomes.</a:t>
            </a:r>
          </a:p>
          <a:p>
            <a:pPr>
              <a:lnSpc>
                <a:spcPts val="398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544475"/>
            <a:chOff x="0" y="0"/>
            <a:chExt cx="4816593" cy="11968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96899"/>
            </a:xfrm>
            <a:custGeom>
              <a:avLst/>
              <a:gdLst/>
              <a:ahLst/>
              <a:cxnLst/>
              <a:rect r="r" b="b" t="t" l="l"/>
              <a:pathLst>
                <a:path h="11968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96899"/>
                  </a:lnTo>
                  <a:lnTo>
                    <a:pt x="0" y="1196899"/>
                  </a:lnTo>
                  <a:lnTo>
                    <a:pt x="0" y="0"/>
                  </a:lnTo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5727920"/>
            <a:ext cx="7012693" cy="509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01010"/>
                </a:solidFill>
                <a:latin typeface="Poppins Bold"/>
              </a:rPr>
              <a:t>Recent Innovations in Floorplanning: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4727" y="2546276"/>
            <a:ext cx="466811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Introduction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786888" y="629992"/>
            <a:ext cx="6267753" cy="5093974"/>
          </a:xfrm>
          <a:custGeom>
            <a:avLst/>
            <a:gdLst/>
            <a:ahLst/>
            <a:cxnLst/>
            <a:rect r="r" b="b" t="t" l="l"/>
            <a:pathLst>
              <a:path h="5093974" w="6267753">
                <a:moveTo>
                  <a:pt x="0" y="0"/>
                </a:moveTo>
                <a:lnTo>
                  <a:pt x="6267752" y="0"/>
                </a:lnTo>
                <a:lnTo>
                  <a:pt x="6267752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4255742"/>
            <a:ext cx="6212838" cy="288733"/>
            <a:chOff x="0" y="0"/>
            <a:chExt cx="1636303" cy="760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6303" cy="76045"/>
            </a:xfrm>
            <a:custGeom>
              <a:avLst/>
              <a:gdLst/>
              <a:ahLst/>
              <a:cxnLst/>
              <a:rect r="r" b="b" t="t" l="l"/>
              <a:pathLst>
                <a:path h="76045" w="1636303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lnTo>
                    <a:pt x="0" y="0"/>
                  </a:lnTo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767702" y="6671068"/>
            <a:ext cx="8376298" cy="3155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6" indent="-269873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Times New Roman"/>
              </a:rPr>
              <a:t>Simulated annealing algorithm.</a:t>
            </a:r>
          </a:p>
          <a:p>
            <a:pPr marL="539746" indent="-269873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Times New Roman"/>
              </a:rPr>
              <a:t>Guided incremental floorplan algorithm to reduce IR-drop violations using B*-tree representation.</a:t>
            </a:r>
          </a:p>
          <a:p>
            <a:pPr marL="539746" indent="-269873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Times New Roman"/>
              </a:rPr>
              <a:t>P/G network and floorplan methods for quick design convergence.</a:t>
            </a:r>
          </a:p>
          <a:p>
            <a:pPr>
              <a:lnSpc>
                <a:spcPts val="4174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688882" y="5727920"/>
            <a:ext cx="6651996" cy="509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01010"/>
                </a:solidFill>
                <a:latin typeface="Poppins Bold"/>
              </a:rPr>
              <a:t>Primary Concern: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04998" y="6671068"/>
            <a:ext cx="8494503" cy="3155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6" indent="-269873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Times New Roman"/>
              </a:rPr>
              <a:t>Inefficiency in current methods due to repeated iterations and adjustments.</a:t>
            </a:r>
          </a:p>
          <a:p>
            <a:pPr marL="539746" indent="-269873" lvl="1">
              <a:lnSpc>
                <a:spcPts val="4174"/>
              </a:lnSpc>
              <a:buFont typeface="Arial"/>
              <a:buChar char="•"/>
            </a:pPr>
            <a:r>
              <a:rPr lang="en-US" sz="2499">
                <a:solidFill>
                  <a:srgbClr val="101010"/>
                </a:solidFill>
                <a:latin typeface="Times New Roman"/>
              </a:rPr>
              <a:t>Need for advanced algorithms and model optimization to accelerate ASIC physical design without compromising on floorplan quality.</a:t>
            </a:r>
          </a:p>
          <a:p>
            <a:pPr>
              <a:lnSpc>
                <a:spcPts val="417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99464" y="4639272"/>
            <a:ext cx="10788536" cy="4425315"/>
            <a:chOff x="0" y="0"/>
            <a:chExt cx="14384715" cy="590042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3921170" cy="2021058"/>
              <a:chOff x="0" y="0"/>
              <a:chExt cx="2474875" cy="35929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474875" cy="359299"/>
              </a:xfrm>
              <a:custGeom>
                <a:avLst/>
                <a:gdLst/>
                <a:ahLst/>
                <a:cxnLst/>
                <a:rect r="r" b="b" t="t" l="l"/>
                <a:pathLst>
                  <a:path h="359299" w="2474875">
                    <a:moveTo>
                      <a:pt x="14089" y="0"/>
                    </a:moveTo>
                    <a:lnTo>
                      <a:pt x="2460786" y="0"/>
                    </a:lnTo>
                    <a:cubicBezTo>
                      <a:pt x="2464523" y="0"/>
                      <a:pt x="2468106" y="1484"/>
                      <a:pt x="2470748" y="4126"/>
                    </a:cubicBezTo>
                    <a:cubicBezTo>
                      <a:pt x="2473390" y="6769"/>
                      <a:pt x="2474875" y="10352"/>
                      <a:pt x="2474875" y="14089"/>
                    </a:cubicBezTo>
                    <a:lnTo>
                      <a:pt x="2474875" y="345211"/>
                    </a:lnTo>
                    <a:cubicBezTo>
                      <a:pt x="2474875" y="352992"/>
                      <a:pt x="2468567" y="359299"/>
                      <a:pt x="2460786" y="359299"/>
                    </a:cubicBezTo>
                    <a:lnTo>
                      <a:pt x="14089" y="359299"/>
                    </a:lnTo>
                    <a:cubicBezTo>
                      <a:pt x="6308" y="359299"/>
                      <a:pt x="0" y="352992"/>
                      <a:pt x="0" y="345211"/>
                    </a:cubicBezTo>
                    <a:lnTo>
                      <a:pt x="0" y="14089"/>
                    </a:lnTo>
                    <a:cubicBezTo>
                      <a:pt x="0" y="6308"/>
                      <a:pt x="6308" y="0"/>
                      <a:pt x="14089" y="0"/>
                    </a:cubicBezTo>
                    <a:close/>
                  </a:path>
                </a:pathLst>
              </a:custGeom>
              <a:solidFill>
                <a:srgbClr val="071C4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517260" y="746794"/>
              <a:ext cx="7959894" cy="5440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Poppins Bold"/>
                </a:rPr>
                <a:t>Hierarchical Design in VLSI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785310" y="2008358"/>
              <a:ext cx="13434306" cy="1871003"/>
              <a:chOff x="0" y="0"/>
              <a:chExt cx="2388321" cy="33262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388321" cy="332623"/>
              </a:xfrm>
              <a:custGeom>
                <a:avLst/>
                <a:gdLst/>
                <a:ahLst/>
                <a:cxnLst/>
                <a:rect r="r" b="b" t="t" l="l"/>
                <a:pathLst>
                  <a:path h="332623" w="2388321">
                    <a:moveTo>
                      <a:pt x="9989" y="0"/>
                    </a:moveTo>
                    <a:lnTo>
                      <a:pt x="2378332" y="0"/>
                    </a:lnTo>
                    <a:cubicBezTo>
                      <a:pt x="2383849" y="0"/>
                      <a:pt x="2388321" y="4472"/>
                      <a:pt x="2388321" y="9989"/>
                    </a:cubicBezTo>
                    <a:lnTo>
                      <a:pt x="2388321" y="322634"/>
                    </a:lnTo>
                    <a:cubicBezTo>
                      <a:pt x="2388321" y="325283"/>
                      <a:pt x="2387269" y="327824"/>
                      <a:pt x="2385395" y="329697"/>
                    </a:cubicBezTo>
                    <a:cubicBezTo>
                      <a:pt x="2383522" y="331570"/>
                      <a:pt x="2380981" y="332623"/>
                      <a:pt x="2378332" y="332623"/>
                    </a:cubicBezTo>
                    <a:lnTo>
                      <a:pt x="9989" y="332623"/>
                    </a:lnTo>
                    <a:cubicBezTo>
                      <a:pt x="7340" y="332623"/>
                      <a:pt x="4799" y="331570"/>
                      <a:pt x="2926" y="329697"/>
                    </a:cubicBezTo>
                    <a:cubicBezTo>
                      <a:pt x="1052" y="327824"/>
                      <a:pt x="0" y="325283"/>
                      <a:pt x="0" y="322634"/>
                    </a:cubicBezTo>
                    <a:lnTo>
                      <a:pt x="0" y="9989"/>
                    </a:lnTo>
                    <a:cubicBezTo>
                      <a:pt x="0" y="7340"/>
                      <a:pt x="1052" y="4799"/>
                      <a:pt x="2926" y="2926"/>
                    </a:cubicBezTo>
                    <a:cubicBezTo>
                      <a:pt x="4799" y="1052"/>
                      <a:pt x="7340" y="0"/>
                      <a:pt x="9989" y="0"/>
                    </a:cubicBezTo>
                    <a:close/>
                  </a:path>
                </a:pathLst>
              </a:custGeom>
              <a:solidFill>
                <a:srgbClr val="3DCAB1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2014406" y="2508776"/>
              <a:ext cx="9661512" cy="11026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Poppins Bold"/>
                </a:rPr>
                <a:t>Active-Logic Reduction Technology (ART)</a:t>
              </a:r>
            </a:p>
            <a:p>
              <a:pPr>
                <a:lnSpc>
                  <a:spcPts val="3360"/>
                </a:lnSpc>
              </a:pP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1355251" y="3879362"/>
              <a:ext cx="13029465" cy="2021058"/>
              <a:chOff x="0" y="0"/>
              <a:chExt cx="2316349" cy="35929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316349" cy="359299"/>
              </a:xfrm>
              <a:custGeom>
                <a:avLst/>
                <a:gdLst/>
                <a:ahLst/>
                <a:cxnLst/>
                <a:rect r="r" b="b" t="t" l="l"/>
                <a:pathLst>
                  <a:path h="359299" w="2316349">
                    <a:moveTo>
                      <a:pt x="10299" y="0"/>
                    </a:moveTo>
                    <a:lnTo>
                      <a:pt x="2306050" y="0"/>
                    </a:lnTo>
                    <a:cubicBezTo>
                      <a:pt x="2308782" y="0"/>
                      <a:pt x="2311401" y="1085"/>
                      <a:pt x="2313333" y="3017"/>
                    </a:cubicBezTo>
                    <a:cubicBezTo>
                      <a:pt x="2315264" y="4948"/>
                      <a:pt x="2316349" y="7568"/>
                      <a:pt x="2316349" y="10299"/>
                    </a:cubicBezTo>
                    <a:lnTo>
                      <a:pt x="2316349" y="349000"/>
                    </a:lnTo>
                    <a:cubicBezTo>
                      <a:pt x="2316349" y="351732"/>
                      <a:pt x="2315264" y="354351"/>
                      <a:pt x="2313333" y="356283"/>
                    </a:cubicBezTo>
                    <a:cubicBezTo>
                      <a:pt x="2311401" y="358214"/>
                      <a:pt x="2308782" y="359299"/>
                      <a:pt x="2306050" y="359299"/>
                    </a:cubicBezTo>
                    <a:lnTo>
                      <a:pt x="10299" y="359299"/>
                    </a:lnTo>
                    <a:cubicBezTo>
                      <a:pt x="7568" y="359299"/>
                      <a:pt x="4948" y="358214"/>
                      <a:pt x="3017" y="356283"/>
                    </a:cubicBezTo>
                    <a:cubicBezTo>
                      <a:pt x="1085" y="354351"/>
                      <a:pt x="0" y="351732"/>
                      <a:pt x="0" y="349000"/>
                    </a:cubicBezTo>
                    <a:lnTo>
                      <a:pt x="0" y="10299"/>
                    </a:lnTo>
                    <a:cubicBezTo>
                      <a:pt x="0" y="7568"/>
                      <a:pt x="1085" y="4948"/>
                      <a:pt x="3017" y="3017"/>
                    </a:cubicBezTo>
                    <a:cubicBezTo>
                      <a:pt x="4948" y="1085"/>
                      <a:pt x="7568" y="0"/>
                      <a:pt x="10299" y="0"/>
                    </a:cubicBezTo>
                    <a:close/>
                  </a:path>
                </a:pathLst>
              </a:custGeom>
              <a:solidFill>
                <a:srgbClr val="071C42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547881" y="4523887"/>
              <a:ext cx="11037844" cy="5440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Poppins Bold"/>
                </a:rPr>
                <a:t>Simplified Model and Flex Filler: Quick Floorplanning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67254" y="1545749"/>
            <a:ext cx="13118150" cy="904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101010"/>
                </a:solidFill>
                <a:latin typeface="Poppins Bold"/>
              </a:rPr>
              <a:t>Quick floorplanning method</a:t>
            </a:r>
          </a:p>
        </p:txBody>
      </p:sp>
      <p:sp>
        <p:nvSpPr>
          <p:cNvPr name="Freeform 16" id="16"/>
          <p:cNvSpPr/>
          <p:nvPr/>
        </p:nvSpPr>
        <p:spPr>
          <a:xfrm flipH="true" flipV="false" rot="0">
            <a:off x="-839998" y="4029355"/>
            <a:ext cx="8166327" cy="6636996"/>
          </a:xfrm>
          <a:custGeom>
            <a:avLst/>
            <a:gdLst/>
            <a:ahLst/>
            <a:cxnLst/>
            <a:rect r="r" b="b" t="t" l="l"/>
            <a:pathLst>
              <a:path h="6636996" w="8166327">
                <a:moveTo>
                  <a:pt x="8166327" y="0"/>
                </a:moveTo>
                <a:lnTo>
                  <a:pt x="0" y="0"/>
                </a:lnTo>
                <a:lnTo>
                  <a:pt x="0" y="6636996"/>
                </a:lnTo>
                <a:lnTo>
                  <a:pt x="8166327" y="6636996"/>
                </a:lnTo>
                <a:lnTo>
                  <a:pt x="81663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3258756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447519" y="1447519"/>
            <a:ext cx="3268281" cy="373242"/>
            <a:chOff x="0" y="0"/>
            <a:chExt cx="860782" cy="983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0782" cy="98302"/>
            </a:xfrm>
            <a:custGeom>
              <a:avLst/>
              <a:gdLst/>
              <a:ahLst/>
              <a:cxnLst/>
              <a:rect r="r" b="b" t="t" l="l"/>
              <a:pathLst>
                <a:path h="98302" w="860782">
                  <a:moveTo>
                    <a:pt x="0" y="0"/>
                  </a:moveTo>
                  <a:lnTo>
                    <a:pt x="860782" y="0"/>
                  </a:lnTo>
                  <a:lnTo>
                    <a:pt x="860782" y="98302"/>
                  </a:lnTo>
                  <a:lnTo>
                    <a:pt x="0" y="98302"/>
                  </a:lnTo>
                  <a:lnTo>
                    <a:pt x="0" y="0"/>
                  </a:lnTo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009469" y="3568767"/>
            <a:ext cx="3776361" cy="6214811"/>
          </a:xfrm>
          <a:custGeom>
            <a:avLst/>
            <a:gdLst/>
            <a:ahLst/>
            <a:cxnLst/>
            <a:rect r="r" b="b" t="t" l="l"/>
            <a:pathLst>
              <a:path h="6214811" w="3776361">
                <a:moveTo>
                  <a:pt x="0" y="0"/>
                </a:moveTo>
                <a:lnTo>
                  <a:pt x="3776361" y="0"/>
                </a:lnTo>
                <a:lnTo>
                  <a:pt x="3776361" y="6214811"/>
                </a:lnTo>
                <a:lnTo>
                  <a:pt x="0" y="6214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468611"/>
            <a:ext cx="11980769" cy="67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Poppins Bold"/>
              </a:rPr>
              <a:t>Hierarchical Design in VLSI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348419"/>
            <a:ext cx="11427967" cy="4484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0975" indent="-290488" lvl="1">
              <a:lnSpc>
                <a:spcPts val="4493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Times New Roman"/>
              </a:rPr>
              <a:t>Introduction to the escalating complexity of VLSI design.</a:t>
            </a:r>
          </a:p>
          <a:p>
            <a:pPr marL="580975" indent="-290488" lvl="1">
              <a:lnSpc>
                <a:spcPts val="4493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Times New Roman"/>
              </a:rPr>
              <a:t>Highlight the proposed approach combining simplified modeling and hierarchical design.</a:t>
            </a:r>
          </a:p>
          <a:p>
            <a:pPr marL="580975" indent="-290488" lvl="1">
              <a:lnSpc>
                <a:spcPts val="4493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Times New Roman"/>
              </a:rPr>
              <a:t>Traditional process versus the proposed method's runtime comparison.</a:t>
            </a:r>
          </a:p>
          <a:p>
            <a:pPr marL="580975" indent="-290488" lvl="1">
              <a:lnSpc>
                <a:spcPts val="4493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Times New Roman"/>
              </a:rPr>
              <a:t>Emphasize the challenge of runtime in the traditional approach.</a:t>
            </a:r>
          </a:p>
          <a:p>
            <a:pPr marL="580975" indent="-290488" lvl="1">
              <a:lnSpc>
                <a:spcPts val="4493"/>
              </a:lnSpc>
              <a:buFont typeface="Arial"/>
              <a:buChar char="•"/>
            </a:pPr>
            <a:r>
              <a:rPr lang="en-US" sz="2690">
                <a:solidFill>
                  <a:srgbClr val="FFFFFF"/>
                </a:solidFill>
                <a:latin typeface="Times New Roman"/>
              </a:rPr>
              <a:t>Introduce the concept of applying a simplified model to accelerate floor planning and the overall flow.</a:t>
            </a:r>
          </a:p>
          <a:p>
            <a:pPr>
              <a:lnSpc>
                <a:spcPts val="449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3258756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447519" y="1447519"/>
            <a:ext cx="3268281" cy="373242"/>
            <a:chOff x="0" y="0"/>
            <a:chExt cx="860782" cy="9830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0782" cy="98302"/>
            </a:xfrm>
            <a:custGeom>
              <a:avLst/>
              <a:gdLst/>
              <a:ahLst/>
              <a:cxnLst/>
              <a:rect r="r" b="b" t="t" l="l"/>
              <a:pathLst>
                <a:path h="98302" w="860782">
                  <a:moveTo>
                    <a:pt x="0" y="0"/>
                  </a:moveTo>
                  <a:lnTo>
                    <a:pt x="860782" y="0"/>
                  </a:lnTo>
                  <a:lnTo>
                    <a:pt x="860782" y="98302"/>
                  </a:lnTo>
                  <a:lnTo>
                    <a:pt x="0" y="98302"/>
                  </a:lnTo>
                  <a:lnTo>
                    <a:pt x="0" y="0"/>
                  </a:lnTo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512542" y="4411679"/>
            <a:ext cx="6398131" cy="3347724"/>
          </a:xfrm>
          <a:custGeom>
            <a:avLst/>
            <a:gdLst/>
            <a:ahLst/>
            <a:cxnLst/>
            <a:rect r="r" b="b" t="t" l="l"/>
            <a:pathLst>
              <a:path h="3347724" w="6398131">
                <a:moveTo>
                  <a:pt x="0" y="0"/>
                </a:moveTo>
                <a:lnTo>
                  <a:pt x="6398131" y="0"/>
                </a:lnTo>
                <a:lnTo>
                  <a:pt x="6398131" y="3347724"/>
                </a:lnTo>
                <a:lnTo>
                  <a:pt x="0" y="3347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04" t="0" r="-225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443088"/>
            <a:ext cx="11980769" cy="131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Poppins Bold"/>
              </a:rPr>
              <a:t>Active-Logic Reduction Technology (ART)</a:t>
            </a:r>
          </a:p>
          <a:p>
            <a:pPr>
              <a:lnSpc>
                <a:spcPts val="504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97854" y="4249754"/>
            <a:ext cx="10296280" cy="4576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23442" indent="-261721" lvl="1">
              <a:lnSpc>
                <a:spcPts val="4048"/>
              </a:lnSpc>
              <a:buFont typeface="Arial"/>
              <a:buChar char="•"/>
            </a:pPr>
            <a:r>
              <a:rPr lang="en-US" sz="2424">
                <a:solidFill>
                  <a:srgbClr val="FFFFFF"/>
                </a:solidFill>
                <a:latin typeface="Times New Roman"/>
              </a:rPr>
              <a:t>Explore Active-Logic Reduction Technology (ART).</a:t>
            </a:r>
          </a:p>
          <a:p>
            <a:pPr marL="523442" indent="-261721" lvl="1">
              <a:lnSpc>
                <a:spcPts val="4048"/>
              </a:lnSpc>
              <a:buFont typeface="Arial"/>
              <a:buChar char="•"/>
            </a:pPr>
            <a:r>
              <a:rPr lang="en-US" sz="2424">
                <a:solidFill>
                  <a:srgbClr val="FFFFFF"/>
                </a:solidFill>
                <a:latin typeface="Times New Roman"/>
              </a:rPr>
              <a:t>Explain its foundation in Logical Reduction from computer science.</a:t>
            </a:r>
          </a:p>
          <a:p>
            <a:pPr marL="523442" indent="-261721" lvl="1">
              <a:lnSpc>
                <a:spcPts val="4048"/>
              </a:lnSpc>
              <a:buFont typeface="Arial"/>
              <a:buChar char="•"/>
            </a:pPr>
            <a:r>
              <a:rPr lang="en-US" sz="2424">
                <a:solidFill>
                  <a:srgbClr val="FFFFFF"/>
                </a:solidFill>
                <a:latin typeface="Times New Roman"/>
              </a:rPr>
              <a:t>Showcase the significance of generating an active logical view.</a:t>
            </a:r>
          </a:p>
          <a:p>
            <a:pPr marL="523442" indent="-261721" lvl="1">
              <a:lnSpc>
                <a:spcPts val="4048"/>
              </a:lnSpc>
              <a:buFont typeface="Arial"/>
              <a:buChar char="•"/>
            </a:pPr>
            <a:r>
              <a:rPr lang="en-US" sz="2424">
                <a:solidFill>
                  <a:srgbClr val="FFFFFF"/>
                </a:solidFill>
                <a:latin typeface="Times New Roman"/>
              </a:rPr>
              <a:t>Contrast the shortcomings of the traditional approach's timing prediction.</a:t>
            </a:r>
          </a:p>
          <a:p>
            <a:pPr marL="523442" indent="-261721" lvl="1">
              <a:lnSpc>
                <a:spcPts val="4048"/>
              </a:lnSpc>
              <a:buFont typeface="Arial"/>
              <a:buChar char="•"/>
            </a:pPr>
            <a:r>
              <a:rPr lang="en-US" sz="2424">
                <a:solidFill>
                  <a:srgbClr val="FFFFFF"/>
                </a:solidFill>
                <a:latin typeface="Times New Roman"/>
              </a:rPr>
              <a:t>Describe how ART bridges the gap between partitioning and assembling stages.</a:t>
            </a:r>
          </a:p>
          <a:p>
            <a:pPr marL="523442" indent="-261721" lvl="1">
              <a:lnSpc>
                <a:spcPts val="4048"/>
              </a:lnSpc>
              <a:buFont typeface="Arial"/>
              <a:buChar char="•"/>
            </a:pPr>
            <a:r>
              <a:rPr lang="en-US" sz="2424">
                <a:solidFill>
                  <a:srgbClr val="FFFFFF"/>
                </a:solidFill>
                <a:latin typeface="Times New Roman"/>
              </a:rPr>
              <a:t>Highlight ART's role in masking inactive logic units and boosting computation efficiency.</a:t>
            </a:r>
          </a:p>
          <a:p>
            <a:pPr>
              <a:lnSpc>
                <a:spcPts val="4048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DAFsqQh5KCg</dc:identifier>
  <dcterms:modified xsi:type="dcterms:W3CDTF">2011-08-01T06:04:30Z</dcterms:modified>
  <cp:revision>1</cp:revision>
  <dc:title>Blue Dark Professional Geometric Business Project Presentation </dc:title>
</cp:coreProperties>
</file>